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5"/>
  </p:notesMasterIdLst>
  <p:sldIdLst>
    <p:sldId id="279" r:id="rId2"/>
    <p:sldId id="281" r:id="rId3"/>
    <p:sldId id="282" r:id="rId4"/>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BDE4FF"/>
    <a:srgbClr val="FFF1E7"/>
    <a:srgbClr val="E7F5FF"/>
    <a:srgbClr val="FFD2B3"/>
    <a:srgbClr val="FF6600"/>
    <a:srgbClr val="FF8A3B"/>
    <a:srgbClr val="FFAD75"/>
    <a:srgbClr val="00CC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3296810-A885-4BE3-A3E7-6D5BEEA58F35}">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6" autoAdjust="0"/>
    <p:restoredTop sz="94660"/>
  </p:normalViewPr>
  <p:slideViewPr>
    <p:cSldViewPr snapToGrid="0">
      <p:cViewPr varScale="1">
        <p:scale>
          <a:sx n="72" d="100"/>
          <a:sy n="72" d="100"/>
        </p:scale>
        <p:origin x="34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49787" cy="498693"/>
          </a:xfrm>
          <a:prstGeom prst="rect">
            <a:avLst/>
          </a:prstGeom>
        </p:spPr>
        <p:txBody>
          <a:bodyPr vert="horz" lIns="91466" tIns="45734" rIns="91466" bIns="4573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7"/>
            <a:ext cx="2949787" cy="498693"/>
          </a:xfrm>
          <a:prstGeom prst="rect">
            <a:avLst/>
          </a:prstGeom>
        </p:spPr>
        <p:txBody>
          <a:bodyPr vert="horz" lIns="91466" tIns="45734" rIns="91466" bIns="45734" rtlCol="0"/>
          <a:lstStyle>
            <a:lvl1pPr algn="r">
              <a:defRPr sz="1200"/>
            </a:lvl1pPr>
          </a:lstStyle>
          <a:p>
            <a:fld id="{781EFE70-B85B-4D55-9C45-777D736D05B1}"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66" tIns="45734" rIns="91466" bIns="45734" rtlCol="0" anchor="ctr"/>
          <a:lstStyle/>
          <a:p>
            <a:endParaRPr lang="ja-JP" altLang="en-US"/>
          </a:p>
        </p:txBody>
      </p:sp>
      <p:sp>
        <p:nvSpPr>
          <p:cNvPr id="5" name="ノート プレースホルダー 4"/>
          <p:cNvSpPr>
            <a:spLocks noGrp="1"/>
          </p:cNvSpPr>
          <p:nvPr>
            <p:ph type="body" sz="quarter" idx="3"/>
          </p:nvPr>
        </p:nvSpPr>
        <p:spPr>
          <a:xfrm>
            <a:off x="680721" y="4783312"/>
            <a:ext cx="5445760" cy="3913614"/>
          </a:xfrm>
          <a:prstGeom prst="rect">
            <a:avLst/>
          </a:prstGeom>
        </p:spPr>
        <p:txBody>
          <a:bodyPr vert="horz" lIns="91466" tIns="45734" rIns="91466" bIns="457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0"/>
            <a:ext cx="2949787" cy="498692"/>
          </a:xfrm>
          <a:prstGeom prst="rect">
            <a:avLst/>
          </a:prstGeom>
        </p:spPr>
        <p:txBody>
          <a:bodyPr vert="horz" lIns="91466" tIns="45734" rIns="91466" bIns="457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7" cy="498692"/>
          </a:xfrm>
          <a:prstGeom prst="rect">
            <a:avLst/>
          </a:prstGeom>
        </p:spPr>
        <p:txBody>
          <a:bodyPr vert="horz" lIns="91466" tIns="45734" rIns="91466" bIns="45734" rtlCol="0" anchor="b"/>
          <a:lstStyle>
            <a:lvl1pPr algn="r">
              <a:defRPr sz="1200"/>
            </a:lvl1pPr>
          </a:lstStyle>
          <a:p>
            <a:fld id="{E40A4300-3366-4EE5-A8D5-EF2FFF32B520}" type="slidenum">
              <a:rPr kumimoji="1" lang="ja-JP" altLang="en-US" smtClean="0"/>
              <a:t>‹#›</a:t>
            </a:fld>
            <a:endParaRPr kumimoji="1" lang="ja-JP" altLang="en-US"/>
          </a:p>
        </p:txBody>
      </p:sp>
    </p:spTree>
    <p:extLst>
      <p:ext uri="{BB962C8B-B14F-4D97-AF65-F5344CB8AC3E}">
        <p14:creationId xmlns:p14="http://schemas.microsoft.com/office/powerpoint/2010/main" val="4278771514"/>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7"/>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80"/>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25771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1441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2"/>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2"/>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2984178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28978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5"/>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107498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2"/>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2"/>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346234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7"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7"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354827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335155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91649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8" y="1539427"/>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469553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8" y="1539427"/>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44FA0AA-AAC9-49CF-AB69-725DB275BC55}" type="datetimeFigureOut">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17450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2"/>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44FA0AA-AAC9-49CF-AB69-725DB275BC55}" type="datetimeFigureOut">
              <a:rPr kumimoji="1" lang="ja-JP" altLang="en-US" smtClean="0"/>
              <a:t>2025/4/8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94AB6DA-D4B6-4A5A-87BB-901944EB9E91}" type="slidenum">
              <a:rPr kumimoji="1" lang="ja-JP" altLang="en-US" smtClean="0"/>
              <a:t>‹#›</a:t>
            </a:fld>
            <a:endParaRPr kumimoji="1" lang="ja-JP" altLang="en-US"/>
          </a:p>
        </p:txBody>
      </p:sp>
    </p:spTree>
    <p:extLst>
      <p:ext uri="{BB962C8B-B14F-4D97-AF65-F5344CB8AC3E}">
        <p14:creationId xmlns:p14="http://schemas.microsoft.com/office/powerpoint/2010/main" val="3901818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www.mext.go.jp/a_menu/shotou/mushouka/index.htm" TargetMode="External"/><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sv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svg"/><Relationship Id="rId7"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18.png"/><Relationship Id="rId5" Type="http://schemas.openxmlformats.org/officeDocument/2006/relationships/image" Target="../media/image14.svg"/><Relationship Id="rId10" Type="http://schemas.openxmlformats.org/officeDocument/2006/relationships/hyperlink" Target="https://www.mext.go.jp/a_menu/shotou/mushouka/01754.html" TargetMode="External"/><Relationship Id="rId4" Type="http://schemas.openxmlformats.org/officeDocument/2006/relationships/image" Target="../media/image13.png"/><Relationship Id="rId9" Type="http://schemas.openxmlformats.org/officeDocument/2006/relationships/image" Target="../media/image17.svg"/></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23.png"/><Relationship Id="rId3" Type="http://schemas.openxmlformats.org/officeDocument/2006/relationships/image" Target="../media/image20.svg"/><Relationship Id="rId7" Type="http://schemas.openxmlformats.org/officeDocument/2006/relationships/image" Target="../media/image13.png"/><Relationship Id="rId12" Type="http://schemas.openxmlformats.org/officeDocument/2006/relationships/hyperlink" Target="https://www.mext.go.jp/a_menu/shotou/mushouka/1292209.htm" TargetMode="External"/><Relationship Id="rId2" Type="http://schemas.openxmlformats.org/officeDocument/2006/relationships/image" Target="../media/image19.png"/><Relationship Id="rId16" Type="http://schemas.openxmlformats.org/officeDocument/2006/relationships/image" Target="../media/image2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22.svg"/><Relationship Id="rId5" Type="http://schemas.openxmlformats.org/officeDocument/2006/relationships/image" Target="../media/image12.svg"/><Relationship Id="rId15" Type="http://schemas.openxmlformats.org/officeDocument/2006/relationships/image" Target="../media/image24.png"/><Relationship Id="rId10" Type="http://schemas.openxmlformats.org/officeDocument/2006/relationships/image" Target="../media/image21.png"/><Relationship Id="rId4" Type="http://schemas.openxmlformats.org/officeDocument/2006/relationships/image" Target="../media/image11.png"/><Relationship Id="rId9" Type="http://schemas.openxmlformats.org/officeDocument/2006/relationships/image" Target="../media/image1.png"/><Relationship Id="rId14" Type="http://schemas.openxmlformats.org/officeDocument/2006/relationships/hyperlink" Target="https://www.mext.go.jp/a_menu/shotou/mushouka/1292214.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80AF9BDC-CFA4-445C-B04B-13E78112AC86}"/>
              </a:ext>
            </a:extLst>
          </p:cNvPr>
          <p:cNvSpPr/>
          <p:nvPr/>
        </p:nvSpPr>
        <p:spPr>
          <a:xfrm>
            <a:off x="159551" y="181433"/>
            <a:ext cx="7229801" cy="5003724"/>
          </a:xfrm>
          <a:prstGeom prst="rect">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BBB3D41-4641-189D-4049-C8A233F8C49B}"/>
              </a:ext>
            </a:extLst>
          </p:cNvPr>
          <p:cNvSpPr txBox="1"/>
          <p:nvPr/>
        </p:nvSpPr>
        <p:spPr>
          <a:xfrm>
            <a:off x="5989677" y="286405"/>
            <a:ext cx="1280425" cy="216970"/>
          </a:xfrm>
          <a:prstGeom prst="roundRect">
            <a:avLst>
              <a:gd name="adj" fmla="val 0"/>
            </a:avLst>
          </a:prstGeom>
          <a:solidFill>
            <a:schemeClr val="bg1"/>
          </a:solidFill>
          <a:ln w="25400">
            <a:solidFill>
              <a:schemeClr val="bg1"/>
            </a:solidFill>
          </a:ln>
        </p:spPr>
        <p:txBody>
          <a:bodyPr wrap="square" lIns="36000" tIns="36000" rIns="36000" bIns="36000" rtlCol="0" anchor="ctr" anchorCtr="0">
            <a:noAutofit/>
          </a:bodyPr>
          <a:lstStyle/>
          <a:p>
            <a:pPr algn="ctr"/>
            <a:r>
              <a:rPr kumimoji="1" lang="ja-JP" altLang="en-US" sz="1100" dirty="0">
                <a:solidFill>
                  <a:srgbClr val="FF6600"/>
                </a:solidFill>
                <a:latin typeface="UD デジタル 教科書体 NP" panose="02020400000000000000" pitchFamily="18" charset="-128"/>
                <a:ea typeface="UD デジタル 教科書体 NP" panose="02020400000000000000" pitchFamily="18" charset="-128"/>
              </a:rPr>
              <a:t>令和</a:t>
            </a:r>
            <a:r>
              <a:rPr kumimoji="1" lang="en-US" altLang="ja-JP" sz="1100" dirty="0">
                <a:solidFill>
                  <a:srgbClr val="FF6600"/>
                </a:solidFill>
                <a:latin typeface="UD デジタル 教科書体 NP" panose="02020400000000000000" pitchFamily="18" charset="-128"/>
                <a:ea typeface="UD デジタル 教科書体 NP" panose="02020400000000000000" pitchFamily="18" charset="-128"/>
              </a:rPr>
              <a:t>7</a:t>
            </a:r>
            <a:r>
              <a:rPr kumimoji="1" lang="ja-JP" altLang="en-US" sz="1100" dirty="0">
                <a:solidFill>
                  <a:srgbClr val="FF6600"/>
                </a:solidFill>
                <a:latin typeface="UD デジタル 教科書体 NP" panose="02020400000000000000" pitchFamily="18" charset="-128"/>
                <a:ea typeface="UD デジタル 教科書体 NP" panose="02020400000000000000" pitchFamily="18" charset="-128"/>
              </a:rPr>
              <a:t>年度版</a:t>
            </a:r>
          </a:p>
        </p:txBody>
      </p:sp>
      <p:sp>
        <p:nvSpPr>
          <p:cNvPr id="7" name="角丸四角形 1">
            <a:extLst>
              <a:ext uri="{FF2B5EF4-FFF2-40B4-BE49-F238E27FC236}">
                <a16:creationId xmlns:a16="http://schemas.microsoft.com/office/drawing/2014/main" id="{6D5118DC-CBFF-C510-10E4-BE0EE93E7535}"/>
              </a:ext>
            </a:extLst>
          </p:cNvPr>
          <p:cNvSpPr/>
          <p:nvPr/>
        </p:nvSpPr>
        <p:spPr>
          <a:xfrm>
            <a:off x="824157" y="838590"/>
            <a:ext cx="6284546" cy="2090377"/>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spAutoFit/>
          </a:bodyPr>
          <a:lstStyle/>
          <a:p>
            <a:r>
              <a:rPr kumimoji="1" lang="ja-JP" altLang="en-US" sz="6000" b="1" dirty="0">
                <a:solidFill>
                  <a:schemeClr val="bg1"/>
                </a:solidFill>
                <a:latin typeface="UD デジタル 教科書体 NP" panose="02020400000000000000" pitchFamily="18" charset="-128"/>
                <a:ea typeface="UD デジタル 教科書体 NP" panose="02020400000000000000" pitchFamily="18" charset="-128"/>
              </a:rPr>
              <a:t>高校生の</a:t>
            </a:r>
            <a:endParaRPr kumimoji="1" lang="en-US" altLang="ja-JP" sz="6000" b="1" dirty="0">
              <a:solidFill>
                <a:schemeClr val="bg1"/>
              </a:solidFill>
              <a:latin typeface="UD デジタル 教科書体 NP" panose="02020400000000000000" pitchFamily="18" charset="-128"/>
              <a:ea typeface="UD デジタル 教科書体 NP" panose="02020400000000000000" pitchFamily="18" charset="-128"/>
            </a:endParaRPr>
          </a:p>
          <a:p>
            <a:r>
              <a:rPr kumimoji="1" lang="ja-JP" altLang="en-US" sz="6000" b="1" dirty="0">
                <a:solidFill>
                  <a:schemeClr val="bg1"/>
                </a:solidFill>
                <a:latin typeface="UD デジタル 教科書体 NP" panose="02020400000000000000" pitchFamily="18" charset="-128"/>
                <a:ea typeface="UD デジタル 教科書体 NP" panose="02020400000000000000" pitchFamily="18" charset="-128"/>
              </a:rPr>
              <a:t>学びを支えます。</a:t>
            </a:r>
          </a:p>
        </p:txBody>
      </p:sp>
      <p:pic>
        <p:nvPicPr>
          <p:cNvPr id="19" name="図 18">
            <a:extLst>
              <a:ext uri="{FF2B5EF4-FFF2-40B4-BE49-F238E27FC236}">
                <a16:creationId xmlns:a16="http://schemas.microsoft.com/office/drawing/2014/main" id="{C8527261-B2C1-1D12-B15F-E19AE89FC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1843" y="804831"/>
            <a:ext cx="1694406" cy="975689"/>
          </a:xfrm>
          <a:prstGeom prst="rect">
            <a:avLst/>
          </a:prstGeom>
        </p:spPr>
      </p:pic>
      <p:pic>
        <p:nvPicPr>
          <p:cNvPr id="42" name="グラフィックス 41">
            <a:extLst>
              <a:ext uri="{FF2B5EF4-FFF2-40B4-BE49-F238E27FC236}">
                <a16:creationId xmlns:a16="http://schemas.microsoft.com/office/drawing/2014/main" id="{FF503E8E-98C2-0D96-9E70-C41232A0E5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9482202">
            <a:off x="402690" y="702803"/>
            <a:ext cx="388668" cy="388668"/>
          </a:xfrm>
          <a:prstGeom prst="rect">
            <a:avLst/>
          </a:prstGeom>
        </p:spPr>
      </p:pic>
      <p:grpSp>
        <p:nvGrpSpPr>
          <p:cNvPr id="43" name="グループ化 42">
            <a:extLst>
              <a:ext uri="{FF2B5EF4-FFF2-40B4-BE49-F238E27FC236}">
                <a16:creationId xmlns:a16="http://schemas.microsoft.com/office/drawing/2014/main" id="{1CDD3724-8F2C-013E-00F7-FA9994BB05EC}"/>
              </a:ext>
            </a:extLst>
          </p:cNvPr>
          <p:cNvGrpSpPr/>
          <p:nvPr/>
        </p:nvGrpSpPr>
        <p:grpSpPr>
          <a:xfrm>
            <a:off x="782547" y="370386"/>
            <a:ext cx="2837051" cy="481432"/>
            <a:chOff x="1120719" y="330843"/>
            <a:chExt cx="2837051" cy="481432"/>
          </a:xfrm>
          <a:solidFill>
            <a:srgbClr val="0099FF"/>
          </a:solidFill>
        </p:grpSpPr>
        <p:sp>
          <p:nvSpPr>
            <p:cNvPr id="45" name="テキスト ボックス 44">
              <a:extLst>
                <a:ext uri="{FF2B5EF4-FFF2-40B4-BE49-F238E27FC236}">
                  <a16:creationId xmlns:a16="http://schemas.microsoft.com/office/drawing/2014/main" id="{A6A31D9C-A9C0-665B-57EB-A479C971A1BF}"/>
                </a:ext>
              </a:extLst>
            </p:cNvPr>
            <p:cNvSpPr txBox="1"/>
            <p:nvPr/>
          </p:nvSpPr>
          <p:spPr>
            <a:xfrm>
              <a:off x="1289357" y="330843"/>
              <a:ext cx="2668413" cy="481432"/>
            </a:xfrm>
            <a:prstGeom prst="roundRect">
              <a:avLst>
                <a:gd name="adj" fmla="val 24907"/>
              </a:avLst>
            </a:prstGeom>
            <a:grpFill/>
            <a:ln w="25400">
              <a:solidFill>
                <a:srgbClr val="0099FF"/>
              </a:solidFill>
            </a:ln>
          </p:spPr>
          <p:txBody>
            <a:bodyPr wrap="square" lIns="36000" tIns="72000" rIns="36000" bIns="36000" rtlCol="0" anchor="ctr" anchorCtr="0">
              <a:noAutofit/>
            </a:bodyPr>
            <a:lstStyle/>
            <a:p>
              <a:pPr algn="ctr"/>
              <a:r>
                <a:rPr kumimoji="1" lang="ja-JP" altLang="en-US" sz="2400" b="1" dirty="0">
                  <a:solidFill>
                    <a:schemeClr val="bg1"/>
                  </a:solidFill>
                  <a:latin typeface="UD デジタル 教科書体 NP" panose="02020400000000000000" pitchFamily="18" charset="-128"/>
                  <a:ea typeface="UD デジタル 教科書体 NP" panose="02020400000000000000" pitchFamily="18" charset="-128"/>
                </a:rPr>
                <a:t>大切なお知らせ</a:t>
              </a:r>
            </a:p>
          </p:txBody>
        </p:sp>
        <p:sp>
          <p:nvSpPr>
            <p:cNvPr id="46" name="二等辺三角形 45">
              <a:extLst>
                <a:ext uri="{FF2B5EF4-FFF2-40B4-BE49-F238E27FC236}">
                  <a16:creationId xmlns:a16="http://schemas.microsoft.com/office/drawing/2014/main" id="{9C0A14F5-1E44-D534-A158-9ABC7F7259EF}"/>
                </a:ext>
              </a:extLst>
            </p:cNvPr>
            <p:cNvSpPr/>
            <p:nvPr/>
          </p:nvSpPr>
          <p:spPr>
            <a:xfrm rot="14253568">
              <a:off x="1165464" y="515954"/>
              <a:ext cx="200144" cy="289634"/>
            </a:xfrm>
            <a:prstGeom prst="triangle">
              <a:avLst/>
            </a:prstGeom>
            <a:grp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7" name="直線コネクタ 46">
            <a:extLst>
              <a:ext uri="{FF2B5EF4-FFF2-40B4-BE49-F238E27FC236}">
                <a16:creationId xmlns:a16="http://schemas.microsoft.com/office/drawing/2014/main" id="{097A8F34-52C3-605A-7A42-49EC312C69A7}"/>
              </a:ext>
            </a:extLst>
          </p:cNvPr>
          <p:cNvCxnSpPr/>
          <p:nvPr/>
        </p:nvCxnSpPr>
        <p:spPr>
          <a:xfrm>
            <a:off x="504847" y="2765744"/>
            <a:ext cx="6559115" cy="0"/>
          </a:xfrm>
          <a:prstGeom prst="line">
            <a:avLst/>
          </a:prstGeom>
          <a:ln w="2540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8" name="角丸四角形 1">
            <a:extLst>
              <a:ext uri="{FF2B5EF4-FFF2-40B4-BE49-F238E27FC236}">
                <a16:creationId xmlns:a16="http://schemas.microsoft.com/office/drawing/2014/main" id="{B06797DE-D4A2-0308-85DC-079C9DF2758B}"/>
              </a:ext>
            </a:extLst>
          </p:cNvPr>
          <p:cNvSpPr/>
          <p:nvPr/>
        </p:nvSpPr>
        <p:spPr>
          <a:xfrm>
            <a:off x="734403" y="2874454"/>
            <a:ext cx="4595548" cy="406238"/>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spAutoFit/>
          </a:bodyPr>
          <a:lstStyle/>
          <a:p>
            <a:pPr marL="342900" indent="-342900">
              <a:buFont typeface="Wingdings" panose="05000000000000000000" pitchFamily="2" charset="2"/>
              <a:buChar char="l"/>
            </a:pPr>
            <a:r>
              <a:rPr kumimoji="1" lang="ja-JP" altLang="en-US" sz="2000" b="1" dirty="0">
                <a:solidFill>
                  <a:schemeClr val="bg1"/>
                </a:solidFill>
                <a:latin typeface="UD デジタル 教科書体 NP" panose="02020400000000000000" pitchFamily="18" charset="-128"/>
                <a:ea typeface="UD デジタル 教科書体 NP" panose="02020400000000000000" pitchFamily="18" charset="-128"/>
              </a:rPr>
              <a:t>高等学校等就学支援金</a:t>
            </a:r>
          </a:p>
        </p:txBody>
      </p:sp>
      <p:sp>
        <p:nvSpPr>
          <p:cNvPr id="49" name="四角形: 角を丸くする 48">
            <a:extLst>
              <a:ext uri="{FF2B5EF4-FFF2-40B4-BE49-F238E27FC236}">
                <a16:creationId xmlns:a16="http://schemas.microsoft.com/office/drawing/2014/main" id="{5F2BB3D6-012D-2994-8D54-AB8098CA1EB2}"/>
              </a:ext>
            </a:extLst>
          </p:cNvPr>
          <p:cNvSpPr/>
          <p:nvPr/>
        </p:nvSpPr>
        <p:spPr>
          <a:xfrm>
            <a:off x="421944" y="3330091"/>
            <a:ext cx="6793172" cy="1762584"/>
          </a:xfrm>
          <a:prstGeom prst="roundRect">
            <a:avLst>
              <a:gd name="adj" fmla="val 434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2C5DBB2D-45FC-39E9-B405-2A2E472BE1B6}"/>
              </a:ext>
            </a:extLst>
          </p:cNvPr>
          <p:cNvSpPr txBox="1"/>
          <p:nvPr/>
        </p:nvSpPr>
        <p:spPr>
          <a:xfrm>
            <a:off x="766204" y="3998111"/>
            <a:ext cx="6563415" cy="354392"/>
          </a:xfrm>
          <a:prstGeom prst="rect">
            <a:avLst/>
          </a:prstGeom>
          <a:noFill/>
        </p:spPr>
        <p:txBody>
          <a:bodyPr wrap="square" rtlCol="0">
            <a:spAutoFit/>
          </a:bodyPr>
          <a:lstStyle/>
          <a:p>
            <a:pPr>
              <a:lnSpc>
                <a:spcPct val="110000"/>
              </a:lnSpc>
            </a:pPr>
            <a:r>
              <a:rPr lang="ja-JP" altLang="en-US" sz="1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により、授業料の支援を受けることができます。</a:t>
            </a:r>
            <a:endParaRPr lang="en-US" altLang="ja-JP" sz="1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nvGrpSpPr>
          <p:cNvPr id="55" name="グループ化 54">
            <a:extLst>
              <a:ext uri="{FF2B5EF4-FFF2-40B4-BE49-F238E27FC236}">
                <a16:creationId xmlns:a16="http://schemas.microsoft.com/office/drawing/2014/main" id="{99748C68-A0F9-4F82-C07F-9B7DD848532E}"/>
              </a:ext>
            </a:extLst>
          </p:cNvPr>
          <p:cNvGrpSpPr/>
          <p:nvPr/>
        </p:nvGrpSpPr>
        <p:grpSpPr>
          <a:xfrm>
            <a:off x="794856" y="3464293"/>
            <a:ext cx="5969962" cy="514653"/>
            <a:chOff x="867922" y="4022817"/>
            <a:chExt cx="5969962" cy="514653"/>
          </a:xfrm>
        </p:grpSpPr>
        <p:sp>
          <p:nvSpPr>
            <p:cNvPr id="51" name="角丸四角形 31">
              <a:extLst>
                <a:ext uri="{FF2B5EF4-FFF2-40B4-BE49-F238E27FC236}">
                  <a16:creationId xmlns:a16="http://schemas.microsoft.com/office/drawing/2014/main" id="{F2489FA9-B21C-C7CE-2B73-B9775629B131}"/>
                </a:ext>
              </a:extLst>
            </p:cNvPr>
            <p:cNvSpPr/>
            <p:nvPr/>
          </p:nvSpPr>
          <p:spPr>
            <a:xfrm>
              <a:off x="867922" y="4022817"/>
              <a:ext cx="2640925" cy="514653"/>
            </a:xfrm>
            <a:prstGeom prst="roundRect">
              <a:avLst>
                <a:gd name="adj" fmla="val 21442"/>
              </a:avLst>
            </a:prstGeom>
            <a:solidFill>
              <a:srgbClr val="0099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chorCtr="0">
              <a:noAutofit/>
            </a:bodyPr>
            <a:lstStyle/>
            <a:p>
              <a:pPr algn="ctr">
                <a:lnSpc>
                  <a:spcPct val="110000"/>
                </a:lnSpc>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高等学校等就学支援金</a:t>
              </a:r>
              <a:endParaRPr kumimoji="1" lang="en-US" altLang="ja-JP" sz="1600" b="1" dirty="0">
                <a:solidFill>
                  <a:schemeClr val="bg1"/>
                </a:solidFill>
                <a:latin typeface="UD デジタル 教科書体 NP" panose="02020400000000000000" pitchFamily="18" charset="-128"/>
                <a:ea typeface="UD デジタル 教科書体 NP" panose="02020400000000000000" pitchFamily="18" charset="-128"/>
              </a:endParaRPr>
            </a:p>
            <a:p>
              <a:pPr algn="ctr">
                <a:lnSpc>
                  <a:spcPct val="110000"/>
                </a:lnSpc>
              </a:pPr>
              <a:r>
                <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rPr>
                <a:t>(</a:t>
              </a: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年収約</a:t>
              </a:r>
              <a:r>
                <a:rPr kumimoji="1" lang="en-US" altLang="ja-JP" sz="1200" b="1" dirty="0">
                  <a:solidFill>
                    <a:schemeClr val="bg1"/>
                  </a:solidFill>
                  <a:latin typeface="UD デジタル 教科書体 NP" panose="02020400000000000000" pitchFamily="18" charset="-128"/>
                  <a:ea typeface="UD デジタル 教科書体 NP" panose="02020400000000000000" pitchFamily="18" charset="-128"/>
                </a:rPr>
                <a:t>910</a:t>
              </a:r>
              <a:r>
                <a:rPr kumimoji="1" lang="ja-JP" altLang="en-US" sz="1200" b="1" dirty="0">
                  <a:solidFill>
                    <a:schemeClr val="bg1"/>
                  </a:solidFill>
                  <a:latin typeface="UD デジタル 教科書体 NP" panose="02020400000000000000" pitchFamily="18" charset="-128"/>
                  <a:ea typeface="UD デジタル 教科書体 NP" panose="02020400000000000000" pitchFamily="18" charset="-128"/>
                </a:rPr>
                <a:t>万円未満</a:t>
              </a: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世帯</a:t>
              </a:r>
              <a:r>
                <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rPr>
                <a:t>(</a:t>
              </a: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次頁参照</a:t>
              </a:r>
              <a:r>
                <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rPr>
                <a:t>))</a:t>
              </a:r>
              <a:endParaRPr kumimoji="1" lang="ja-JP" altLang="en-US" sz="9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53" name="角丸四角形 31">
              <a:extLst>
                <a:ext uri="{FF2B5EF4-FFF2-40B4-BE49-F238E27FC236}">
                  <a16:creationId xmlns:a16="http://schemas.microsoft.com/office/drawing/2014/main" id="{F1B8CFD1-B12D-40AB-8BDA-0DEC5016561D}"/>
                </a:ext>
              </a:extLst>
            </p:cNvPr>
            <p:cNvSpPr/>
            <p:nvPr/>
          </p:nvSpPr>
          <p:spPr>
            <a:xfrm>
              <a:off x="4196959" y="4022817"/>
              <a:ext cx="2640925" cy="514653"/>
            </a:xfrm>
            <a:prstGeom prst="roundRect">
              <a:avLst>
                <a:gd name="adj" fmla="val 21442"/>
              </a:avLst>
            </a:prstGeom>
            <a:solidFill>
              <a:srgbClr val="0099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chorCtr="0">
              <a:noAutofit/>
            </a:bodyPr>
            <a:lstStyle/>
            <a:p>
              <a:pPr algn="ctr">
                <a:lnSpc>
                  <a:spcPct val="110000"/>
                </a:lnSpc>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高校生等臨時支援金</a:t>
              </a:r>
              <a:endParaRPr kumimoji="1" lang="en-US" altLang="ja-JP" sz="1600" b="1" dirty="0">
                <a:solidFill>
                  <a:schemeClr val="bg1"/>
                </a:solidFill>
                <a:latin typeface="UD デジタル 教科書体 NP" panose="02020400000000000000" pitchFamily="18" charset="-128"/>
                <a:ea typeface="UD デジタル 教科書体 NP" panose="02020400000000000000" pitchFamily="18" charset="-128"/>
              </a:endParaRPr>
            </a:p>
            <a:p>
              <a:pPr algn="ctr">
                <a:lnSpc>
                  <a:spcPct val="110000"/>
                </a:lnSpc>
              </a:pPr>
              <a:r>
                <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rPr>
                <a:t>(</a:t>
              </a: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年収約</a:t>
              </a:r>
              <a:r>
                <a:rPr kumimoji="1" lang="en-US" altLang="ja-JP" sz="1200" b="1" dirty="0">
                  <a:solidFill>
                    <a:schemeClr val="bg1"/>
                  </a:solidFill>
                  <a:latin typeface="UD デジタル 教科書体 NP" panose="02020400000000000000" pitchFamily="18" charset="-128"/>
                  <a:ea typeface="UD デジタル 教科書体 NP" panose="02020400000000000000" pitchFamily="18" charset="-128"/>
                </a:rPr>
                <a:t>910</a:t>
              </a:r>
              <a:r>
                <a:rPr kumimoji="1" lang="ja-JP" altLang="en-US" sz="1200" b="1" dirty="0">
                  <a:solidFill>
                    <a:schemeClr val="bg1"/>
                  </a:solidFill>
                  <a:latin typeface="UD デジタル 教科書体 NP" panose="02020400000000000000" pitchFamily="18" charset="-128"/>
                  <a:ea typeface="UD デジタル 教科書体 NP" panose="02020400000000000000" pitchFamily="18" charset="-128"/>
                </a:rPr>
                <a:t>万円以上</a:t>
              </a: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世帯</a:t>
              </a:r>
              <a:r>
                <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rPr>
                <a:t>)</a:t>
              </a:r>
              <a:endParaRPr kumimoji="1" lang="ja-JP" altLang="en-US" sz="9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54" name="テキスト ボックス 53">
              <a:extLst>
                <a:ext uri="{FF2B5EF4-FFF2-40B4-BE49-F238E27FC236}">
                  <a16:creationId xmlns:a16="http://schemas.microsoft.com/office/drawing/2014/main" id="{2AA061A9-8BBF-19F1-F9B5-EFD99D22F2A8}"/>
                </a:ext>
              </a:extLst>
            </p:cNvPr>
            <p:cNvSpPr txBox="1"/>
            <p:nvPr/>
          </p:nvSpPr>
          <p:spPr>
            <a:xfrm>
              <a:off x="3494528" y="4105072"/>
              <a:ext cx="716750" cy="387157"/>
            </a:xfrm>
            <a:prstGeom prst="rect">
              <a:avLst/>
            </a:prstGeom>
            <a:noFill/>
          </p:spPr>
          <p:txBody>
            <a:bodyPr wrap="square" rtlCol="0">
              <a:spAutoFit/>
            </a:bodyPr>
            <a:lstStyle/>
            <a:p>
              <a:pPr algn="ctr">
                <a:lnSpc>
                  <a:spcPct val="110000"/>
                </a:lnSpc>
              </a:pPr>
              <a:r>
                <a:rPr lang="ja-JP" altLang="en-US"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及び</a:t>
              </a:r>
              <a:endParaRPr lang="en-US" altLang="ja-JP"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pic>
        <p:nvPicPr>
          <p:cNvPr id="57" name="図 56">
            <a:extLst>
              <a:ext uri="{FF2B5EF4-FFF2-40B4-BE49-F238E27FC236}">
                <a16:creationId xmlns:a16="http://schemas.microsoft.com/office/drawing/2014/main" id="{10A0E11C-7EB2-B1B5-239C-1A27F750FC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786239" y="4345488"/>
            <a:ext cx="742729" cy="748191"/>
          </a:xfrm>
          <a:prstGeom prst="rect">
            <a:avLst/>
          </a:prstGeom>
        </p:spPr>
      </p:pic>
      <p:grpSp>
        <p:nvGrpSpPr>
          <p:cNvPr id="60" name="グループ化 59">
            <a:extLst>
              <a:ext uri="{FF2B5EF4-FFF2-40B4-BE49-F238E27FC236}">
                <a16:creationId xmlns:a16="http://schemas.microsoft.com/office/drawing/2014/main" id="{161D2B0C-642B-3F42-A556-427A94107C40}"/>
              </a:ext>
            </a:extLst>
          </p:cNvPr>
          <p:cNvGrpSpPr/>
          <p:nvPr/>
        </p:nvGrpSpPr>
        <p:grpSpPr>
          <a:xfrm>
            <a:off x="1581104" y="4366034"/>
            <a:ext cx="5183714" cy="639651"/>
            <a:chOff x="1581104" y="4939797"/>
            <a:chExt cx="5183714" cy="639651"/>
          </a:xfrm>
        </p:grpSpPr>
        <p:sp>
          <p:nvSpPr>
            <p:cNvPr id="56" name="テキスト ボックス 55">
              <a:extLst>
                <a:ext uri="{FF2B5EF4-FFF2-40B4-BE49-F238E27FC236}">
                  <a16:creationId xmlns:a16="http://schemas.microsoft.com/office/drawing/2014/main" id="{B248D5CC-2E12-D844-C858-370B5FD3E7C6}"/>
                </a:ext>
              </a:extLst>
            </p:cNvPr>
            <p:cNvSpPr txBox="1"/>
            <p:nvPr/>
          </p:nvSpPr>
          <p:spPr>
            <a:xfrm>
              <a:off x="1782743" y="4939797"/>
              <a:ext cx="4982075" cy="639651"/>
            </a:xfrm>
            <a:prstGeom prst="roundRect">
              <a:avLst>
                <a:gd name="adj" fmla="val 22175"/>
              </a:avLst>
            </a:prstGeom>
            <a:solidFill>
              <a:srgbClr val="FFF1E7"/>
            </a:solidFill>
          </p:spPr>
          <p:txBody>
            <a:bodyPr wrap="square" rtlCol="0">
              <a:spAutoFit/>
            </a:bodyPr>
            <a:lstStyle/>
            <a:p>
              <a:pPr>
                <a:lnSpc>
                  <a:spcPct val="110000"/>
                </a:lnSpc>
              </a:pPr>
              <a:r>
                <a:rPr lang="ja-JP" altLang="en-US"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支援を希望される方には、</a:t>
              </a:r>
              <a:r>
                <a:rPr lang="ja-JP" altLang="en-US" sz="1400" b="1" dirty="0">
                  <a:solidFill>
                    <a:srgbClr val="FF6600"/>
                  </a:solidFill>
                  <a:latin typeface="UD デジタル 教科書体 NP" panose="02020400000000000000" pitchFamily="18" charset="-128"/>
                  <a:ea typeface="UD デジタル 教科書体 NP" panose="02020400000000000000" pitchFamily="18" charset="-128"/>
                </a:rPr>
                <a:t>学校からの案内に従って、申請手続きが必要</a:t>
              </a:r>
              <a:r>
                <a:rPr lang="ja-JP" altLang="en-US"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となります。</a:t>
              </a:r>
              <a:endParaRPr lang="en-US" altLang="ja-JP"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59" name="二等辺三角形 58">
              <a:extLst>
                <a:ext uri="{FF2B5EF4-FFF2-40B4-BE49-F238E27FC236}">
                  <a16:creationId xmlns:a16="http://schemas.microsoft.com/office/drawing/2014/main" id="{C625592C-CA12-C3AB-4274-573B11D84201}"/>
                </a:ext>
              </a:extLst>
            </p:cNvPr>
            <p:cNvSpPr/>
            <p:nvPr/>
          </p:nvSpPr>
          <p:spPr>
            <a:xfrm rot="15194325">
              <a:off x="1624617" y="5105068"/>
              <a:ext cx="231628" cy="318654"/>
            </a:xfrm>
            <a:prstGeom prst="triangle">
              <a:avLst/>
            </a:prstGeom>
            <a:solidFill>
              <a:srgbClr val="FFF1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 name="角丸四角形 1">
            <a:extLst>
              <a:ext uri="{FF2B5EF4-FFF2-40B4-BE49-F238E27FC236}">
                <a16:creationId xmlns:a16="http://schemas.microsoft.com/office/drawing/2014/main" id="{2C4B43AE-07DA-8598-0722-AAFB297A3438}"/>
              </a:ext>
            </a:extLst>
          </p:cNvPr>
          <p:cNvSpPr/>
          <p:nvPr/>
        </p:nvSpPr>
        <p:spPr>
          <a:xfrm>
            <a:off x="3891769" y="2874454"/>
            <a:ext cx="4595548" cy="406238"/>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spAutoFit/>
          </a:bodyPr>
          <a:lstStyle/>
          <a:p>
            <a:pPr marL="342900" indent="-342900">
              <a:buFont typeface="Wingdings" panose="05000000000000000000" pitchFamily="2" charset="2"/>
              <a:buChar char="l"/>
            </a:pPr>
            <a:r>
              <a:rPr kumimoji="1" lang="ja-JP" altLang="en-US" sz="2000" b="1" dirty="0">
                <a:solidFill>
                  <a:schemeClr val="bg1"/>
                </a:solidFill>
                <a:latin typeface="UD デジタル 教科書体 NP" panose="02020400000000000000" pitchFamily="18" charset="-128"/>
                <a:ea typeface="UD デジタル 教科書体 NP" panose="02020400000000000000" pitchFamily="18" charset="-128"/>
              </a:rPr>
              <a:t>高校生等臨時支援金</a:t>
            </a:r>
          </a:p>
        </p:txBody>
      </p:sp>
      <p:sp>
        <p:nvSpPr>
          <p:cNvPr id="62" name="正方形/長方形 61">
            <a:extLst>
              <a:ext uri="{FF2B5EF4-FFF2-40B4-BE49-F238E27FC236}">
                <a16:creationId xmlns:a16="http://schemas.microsoft.com/office/drawing/2014/main" id="{911E28C7-ADA6-9D52-0249-F1D0E2AD5104}"/>
              </a:ext>
            </a:extLst>
          </p:cNvPr>
          <p:cNvSpPr/>
          <p:nvPr/>
        </p:nvSpPr>
        <p:spPr>
          <a:xfrm>
            <a:off x="164936" y="5260448"/>
            <a:ext cx="7229801" cy="4438569"/>
          </a:xfrm>
          <a:prstGeom prst="rect">
            <a:avLst/>
          </a:prstGeom>
          <a:noFill/>
          <a:ln w="19050">
            <a:solidFill>
              <a:srgbClr val="FF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四角形: 角を丸くする 63">
            <a:extLst>
              <a:ext uri="{FF2B5EF4-FFF2-40B4-BE49-F238E27FC236}">
                <a16:creationId xmlns:a16="http://schemas.microsoft.com/office/drawing/2014/main" id="{BD3B8D0B-E7A1-0574-04D1-F1D823AFB6D3}"/>
              </a:ext>
            </a:extLst>
          </p:cNvPr>
          <p:cNvSpPr/>
          <p:nvPr/>
        </p:nvSpPr>
        <p:spPr>
          <a:xfrm>
            <a:off x="260432" y="5352913"/>
            <a:ext cx="7028036" cy="282107"/>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400" b="1" dirty="0">
                <a:solidFill>
                  <a:schemeClr val="bg1"/>
                </a:solidFill>
                <a:latin typeface="UD デジタル 教科書体 NP" panose="02020400000000000000" pitchFamily="18" charset="-128"/>
                <a:ea typeface="UD デジタル 教科書体 NP" panose="02020400000000000000" pitchFamily="18" charset="-128"/>
              </a:rPr>
              <a:t>支給額のイメージ</a:t>
            </a:r>
            <a:endParaRPr kumimoji="1" lang="en-US" altLang="ja-JP" sz="1400" b="1" dirty="0">
              <a:solidFill>
                <a:schemeClr val="bg1"/>
              </a:solidFill>
              <a:latin typeface="UD デジタル 教科書体 NP" panose="02020400000000000000" pitchFamily="18" charset="-128"/>
              <a:ea typeface="UD デジタル 教科書体 NP" panose="02020400000000000000" pitchFamily="18" charset="-128"/>
            </a:endParaRPr>
          </a:p>
        </p:txBody>
      </p:sp>
      <p:grpSp>
        <p:nvGrpSpPr>
          <p:cNvPr id="65" name="グループ化 64">
            <a:extLst>
              <a:ext uri="{FF2B5EF4-FFF2-40B4-BE49-F238E27FC236}">
                <a16:creationId xmlns:a16="http://schemas.microsoft.com/office/drawing/2014/main" id="{89D21301-E835-714A-0896-7FAF4C457BCB}"/>
              </a:ext>
            </a:extLst>
          </p:cNvPr>
          <p:cNvGrpSpPr/>
          <p:nvPr/>
        </p:nvGrpSpPr>
        <p:grpSpPr>
          <a:xfrm>
            <a:off x="329686" y="5808815"/>
            <a:ext cx="6909885" cy="2587019"/>
            <a:chOff x="329686" y="7641828"/>
            <a:chExt cx="6909885" cy="2587019"/>
          </a:xfrm>
        </p:grpSpPr>
        <p:sp>
          <p:nvSpPr>
            <p:cNvPr id="66" name="正方形/長方形 65">
              <a:extLst>
                <a:ext uri="{FF2B5EF4-FFF2-40B4-BE49-F238E27FC236}">
                  <a16:creationId xmlns:a16="http://schemas.microsoft.com/office/drawing/2014/main" id="{AE530066-5ECE-B1BF-482A-352676A0A474}"/>
                </a:ext>
              </a:extLst>
            </p:cNvPr>
            <p:cNvSpPr/>
            <p:nvPr/>
          </p:nvSpPr>
          <p:spPr>
            <a:xfrm>
              <a:off x="1175357" y="9398137"/>
              <a:ext cx="3117243" cy="548431"/>
            </a:xfrm>
            <a:prstGeom prst="rect">
              <a:avLst/>
            </a:prstGeom>
            <a:solidFill>
              <a:srgbClr val="B9E1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基準額（国公私立共通）</a:t>
              </a:r>
            </a:p>
          </p:txBody>
        </p:sp>
        <p:sp>
          <p:nvSpPr>
            <p:cNvPr id="67" name="正方形/長方形 66">
              <a:extLst>
                <a:ext uri="{FF2B5EF4-FFF2-40B4-BE49-F238E27FC236}">
                  <a16:creationId xmlns:a16="http://schemas.microsoft.com/office/drawing/2014/main" id="{B3985596-50FD-4E80-6887-34097D7083D8}"/>
                </a:ext>
              </a:extLst>
            </p:cNvPr>
            <p:cNvSpPr/>
            <p:nvPr/>
          </p:nvSpPr>
          <p:spPr>
            <a:xfrm>
              <a:off x="4290337" y="9398137"/>
              <a:ext cx="2614449" cy="548431"/>
            </a:xfrm>
            <a:prstGeom prst="rect">
              <a:avLst/>
            </a:prstGeom>
            <a:gradFill flip="none" rotWithShape="1">
              <a:gsLst>
                <a:gs pos="0">
                  <a:srgbClr val="FF3300"/>
                </a:gs>
                <a:gs pos="100000">
                  <a:srgbClr val="FF7C5D">
                    <a:alpha val="20000"/>
                  </a:srgbClr>
                </a:gs>
                <a:gs pos="64000">
                  <a:srgbClr val="FF7C5D"/>
                </a:gs>
              </a:gsLst>
              <a:lin ang="0" scaled="1"/>
              <a:tileRect/>
            </a:gradFill>
            <a:ln w="222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latin typeface="UD デジタル 教科書体 NP" panose="02020400000000000000" pitchFamily="18" charset="-128"/>
                <a:ea typeface="UD デジタル 教科書体 NP" panose="02020400000000000000" pitchFamily="18" charset="-128"/>
              </a:endParaRPr>
            </a:p>
          </p:txBody>
        </p:sp>
        <p:sp>
          <p:nvSpPr>
            <p:cNvPr id="68" name="正方形/長方形 67">
              <a:extLst>
                <a:ext uri="{FF2B5EF4-FFF2-40B4-BE49-F238E27FC236}">
                  <a16:creationId xmlns:a16="http://schemas.microsoft.com/office/drawing/2014/main" id="{87E5F37D-4ACD-8D18-F9D5-C5FCDD8452C3}"/>
                </a:ext>
              </a:extLst>
            </p:cNvPr>
            <p:cNvSpPr/>
            <p:nvPr/>
          </p:nvSpPr>
          <p:spPr>
            <a:xfrm>
              <a:off x="1175357" y="8316788"/>
              <a:ext cx="1694843" cy="1076444"/>
            </a:xfrm>
            <a:prstGeom prst="rect">
              <a:avLst/>
            </a:prstGeom>
            <a:solidFill>
              <a:srgbClr val="E5F4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私立高校等は加算</a:t>
              </a:r>
            </a:p>
          </p:txBody>
        </p:sp>
        <p:sp>
          <p:nvSpPr>
            <p:cNvPr id="69" name="フリーフォーム: 図形 68">
              <a:extLst>
                <a:ext uri="{FF2B5EF4-FFF2-40B4-BE49-F238E27FC236}">
                  <a16:creationId xmlns:a16="http://schemas.microsoft.com/office/drawing/2014/main" id="{44F5CB8A-AAD0-50DD-039A-656A44B1BAED}"/>
                </a:ext>
              </a:extLst>
            </p:cNvPr>
            <p:cNvSpPr/>
            <p:nvPr/>
          </p:nvSpPr>
          <p:spPr>
            <a:xfrm>
              <a:off x="1181100" y="7645400"/>
              <a:ext cx="5934050" cy="2307200"/>
            </a:xfrm>
            <a:custGeom>
              <a:avLst/>
              <a:gdLst>
                <a:gd name="connsiteX0" fmla="*/ 0 w 5626100"/>
                <a:gd name="connsiteY0" fmla="*/ 0 h 2501900"/>
                <a:gd name="connsiteX1" fmla="*/ 0 w 5626100"/>
                <a:gd name="connsiteY1" fmla="*/ 2501900 h 2501900"/>
                <a:gd name="connsiteX2" fmla="*/ 5626100 w 5626100"/>
                <a:gd name="connsiteY2" fmla="*/ 2501900 h 2501900"/>
              </a:gdLst>
              <a:ahLst/>
              <a:cxnLst>
                <a:cxn ang="0">
                  <a:pos x="connsiteX0" y="connsiteY0"/>
                </a:cxn>
                <a:cxn ang="0">
                  <a:pos x="connsiteX1" y="connsiteY1"/>
                </a:cxn>
                <a:cxn ang="0">
                  <a:pos x="connsiteX2" y="connsiteY2"/>
                </a:cxn>
              </a:cxnLst>
              <a:rect l="l" t="t" r="r" b="b"/>
              <a:pathLst>
                <a:path w="5626100" h="2501900">
                  <a:moveTo>
                    <a:pt x="0" y="0"/>
                  </a:moveTo>
                  <a:lnTo>
                    <a:pt x="0" y="2501900"/>
                  </a:lnTo>
                  <a:lnTo>
                    <a:pt x="5626100" y="2501900"/>
                  </a:lnTo>
                </a:path>
              </a:pathLst>
            </a:custGeom>
            <a:noFill/>
            <a:ln w="19050">
              <a:headEnd type="triangl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31">
              <a:extLst>
                <a:ext uri="{FF2B5EF4-FFF2-40B4-BE49-F238E27FC236}">
                  <a16:creationId xmlns:a16="http://schemas.microsoft.com/office/drawing/2014/main" id="{6A30CDA4-A1FF-1F16-D3B3-493DE8933141}"/>
                </a:ext>
              </a:extLst>
            </p:cNvPr>
            <p:cNvSpPr/>
            <p:nvPr/>
          </p:nvSpPr>
          <p:spPr>
            <a:xfrm>
              <a:off x="329686" y="7641828"/>
              <a:ext cx="860996" cy="331652"/>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年間支給</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177800" indent="-177800" algn="ctr">
                <a:lnSpc>
                  <a:spcPct val="110000"/>
                </a:lnSpc>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上限額</a:t>
              </a:r>
              <a:endPar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1" name="角丸四角形 31">
              <a:extLst>
                <a:ext uri="{FF2B5EF4-FFF2-40B4-BE49-F238E27FC236}">
                  <a16:creationId xmlns:a16="http://schemas.microsoft.com/office/drawing/2014/main" id="{2F93E996-B9E5-4771-3DD0-05B3195CD702}"/>
                </a:ext>
              </a:extLst>
            </p:cNvPr>
            <p:cNvSpPr/>
            <p:nvPr/>
          </p:nvSpPr>
          <p:spPr>
            <a:xfrm>
              <a:off x="6378575" y="10065752"/>
              <a:ext cx="860996" cy="16309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年収目安</a:t>
              </a:r>
              <a:r>
                <a:rPr kumimoji="1" lang="en-US" altLang="ja-JP" sz="9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※2</a:t>
              </a:r>
              <a:endParaRPr lang="en-US" altLang="ja-JP" sz="9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2" name="角丸四角形 31">
              <a:extLst>
                <a:ext uri="{FF2B5EF4-FFF2-40B4-BE49-F238E27FC236}">
                  <a16:creationId xmlns:a16="http://schemas.microsoft.com/office/drawing/2014/main" id="{62529671-E3FD-BFA5-B6C7-1C86D5111E21}"/>
                </a:ext>
              </a:extLst>
            </p:cNvPr>
            <p:cNvSpPr/>
            <p:nvPr/>
          </p:nvSpPr>
          <p:spPr>
            <a:xfrm>
              <a:off x="329686" y="8226675"/>
              <a:ext cx="860996" cy="19799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39</a:t>
              </a:r>
              <a:r>
                <a:rPr kumimoji="1"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6,000</a:t>
              </a:r>
              <a:r>
                <a:rPr kumimoji="1" lang="ja-JP" altLang="en-US" sz="9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a:t>
              </a:r>
              <a:endParaRPr lang="en-US" altLang="ja-JP" sz="900" b="1"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3" name="角丸四角形 31">
              <a:extLst>
                <a:ext uri="{FF2B5EF4-FFF2-40B4-BE49-F238E27FC236}">
                  <a16:creationId xmlns:a16="http://schemas.microsoft.com/office/drawing/2014/main" id="{0C01DBDE-A634-F599-E91D-66934547F063}"/>
                </a:ext>
              </a:extLst>
            </p:cNvPr>
            <p:cNvSpPr/>
            <p:nvPr/>
          </p:nvSpPr>
          <p:spPr>
            <a:xfrm>
              <a:off x="329686" y="9293560"/>
              <a:ext cx="860996" cy="19799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11</a:t>
              </a:r>
              <a:r>
                <a:rPr kumimoji="1"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8,800</a:t>
              </a:r>
              <a:r>
                <a:rPr kumimoji="1" lang="ja-JP" altLang="en-US" sz="9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a:t>
              </a:r>
              <a:endParaRPr lang="en-US" altLang="ja-JP" sz="9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4" name="角丸四角形 31">
              <a:extLst>
                <a:ext uri="{FF2B5EF4-FFF2-40B4-BE49-F238E27FC236}">
                  <a16:creationId xmlns:a16="http://schemas.microsoft.com/office/drawing/2014/main" id="{491ECE28-5032-B343-DAA2-7657C38737E9}"/>
                </a:ext>
              </a:extLst>
            </p:cNvPr>
            <p:cNvSpPr/>
            <p:nvPr/>
          </p:nvSpPr>
          <p:spPr>
            <a:xfrm>
              <a:off x="927364" y="8119056"/>
              <a:ext cx="247993" cy="145004"/>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a:t>
              </a:r>
              <a:endParaRPr lang="en-US" altLang="ja-JP" sz="5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cxnSp>
          <p:nvCxnSpPr>
            <p:cNvPr id="76" name="直線コネクタ 75">
              <a:extLst>
                <a:ext uri="{FF2B5EF4-FFF2-40B4-BE49-F238E27FC236}">
                  <a16:creationId xmlns:a16="http://schemas.microsoft.com/office/drawing/2014/main" id="{2B063FBB-092B-9E7F-917D-E72B60B5C325}"/>
                </a:ext>
              </a:extLst>
            </p:cNvPr>
            <p:cNvCxnSpPr/>
            <p:nvPr/>
          </p:nvCxnSpPr>
          <p:spPr>
            <a:xfrm>
              <a:off x="1175357" y="9393232"/>
              <a:ext cx="5203218"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77" name="角丸四角形 31">
              <a:extLst>
                <a:ext uri="{FF2B5EF4-FFF2-40B4-BE49-F238E27FC236}">
                  <a16:creationId xmlns:a16="http://schemas.microsoft.com/office/drawing/2014/main" id="{C68139E8-BE5F-E6F7-17D6-BB158B7C6FBB}"/>
                </a:ext>
              </a:extLst>
            </p:cNvPr>
            <p:cNvSpPr/>
            <p:nvPr/>
          </p:nvSpPr>
          <p:spPr>
            <a:xfrm>
              <a:off x="2448666" y="9966079"/>
              <a:ext cx="860996"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en-US" altLang="ja-JP"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590</a:t>
              </a:r>
              <a:r>
                <a:rPr kumimoji="1" lang="ja-JP" altLang="en-US" sz="9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万円</a:t>
              </a:r>
              <a:endParaRPr lang="en-US" altLang="ja-JP" sz="900" b="1"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8" name="角丸四角形 31">
              <a:extLst>
                <a:ext uri="{FF2B5EF4-FFF2-40B4-BE49-F238E27FC236}">
                  <a16:creationId xmlns:a16="http://schemas.microsoft.com/office/drawing/2014/main" id="{F94CD555-4139-6CD0-8646-06C30F567E10}"/>
                </a:ext>
              </a:extLst>
            </p:cNvPr>
            <p:cNvSpPr/>
            <p:nvPr/>
          </p:nvSpPr>
          <p:spPr>
            <a:xfrm>
              <a:off x="3941821" y="9966079"/>
              <a:ext cx="860996"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en-US" altLang="ja-JP"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910</a:t>
              </a:r>
              <a:r>
                <a:rPr kumimoji="1" lang="ja-JP" altLang="en-US" sz="9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万円</a:t>
              </a:r>
              <a:endParaRPr lang="en-US" altLang="ja-JP" sz="900" b="1"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cxnSp>
          <p:nvCxnSpPr>
            <p:cNvPr id="79" name="直線コネクタ 78">
              <a:extLst>
                <a:ext uri="{FF2B5EF4-FFF2-40B4-BE49-F238E27FC236}">
                  <a16:creationId xmlns:a16="http://schemas.microsoft.com/office/drawing/2014/main" id="{86B4DEA2-3940-0DE9-7475-A1209B80CCF8}"/>
                </a:ext>
              </a:extLst>
            </p:cNvPr>
            <p:cNvCxnSpPr>
              <a:cxnSpLocks/>
            </p:cNvCxnSpPr>
            <p:nvPr/>
          </p:nvCxnSpPr>
          <p:spPr>
            <a:xfrm flipV="1">
              <a:off x="2870200" y="8316788"/>
              <a:ext cx="0" cy="1628192"/>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2BA3739-48E5-02B1-6753-94B74E4A794F}"/>
                </a:ext>
              </a:extLst>
            </p:cNvPr>
            <p:cNvCxnSpPr>
              <a:cxnSpLocks/>
            </p:cNvCxnSpPr>
            <p:nvPr/>
          </p:nvCxnSpPr>
          <p:spPr>
            <a:xfrm flipV="1">
              <a:off x="4280813" y="8316788"/>
              <a:ext cx="0" cy="1628192"/>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4" name="左大かっこ 83">
              <a:extLst>
                <a:ext uri="{FF2B5EF4-FFF2-40B4-BE49-F238E27FC236}">
                  <a16:creationId xmlns:a16="http://schemas.microsoft.com/office/drawing/2014/main" id="{45AC3DDC-0A17-6B1C-A7C9-0DD698D10732}"/>
                </a:ext>
              </a:extLst>
            </p:cNvPr>
            <p:cNvSpPr/>
            <p:nvPr/>
          </p:nvSpPr>
          <p:spPr>
            <a:xfrm rot="5400000">
              <a:off x="2671137" y="6616997"/>
              <a:ext cx="199344" cy="3020009"/>
            </a:xfrm>
            <a:prstGeom prst="leftBracket">
              <a:avLst>
                <a:gd name="adj" fmla="val 8587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角丸四角形 31">
              <a:extLst>
                <a:ext uri="{FF2B5EF4-FFF2-40B4-BE49-F238E27FC236}">
                  <a16:creationId xmlns:a16="http://schemas.microsoft.com/office/drawing/2014/main" id="{AEC08353-B6F2-D262-570A-F8C5EB5CD14A}"/>
                </a:ext>
              </a:extLst>
            </p:cNvPr>
            <p:cNvSpPr/>
            <p:nvPr/>
          </p:nvSpPr>
          <p:spPr>
            <a:xfrm>
              <a:off x="1864345" y="7853596"/>
              <a:ext cx="1822450" cy="405998"/>
            </a:xfrm>
            <a:prstGeom prst="round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ja-JP" altLang="en-US" sz="1200" b="1" dirty="0">
                  <a:solidFill>
                    <a:srgbClr val="0099FF"/>
                  </a:solidFill>
                  <a:latin typeface="UD デジタル 教科書体 NP" panose="02020400000000000000" pitchFamily="18" charset="-128"/>
                  <a:ea typeface="UD デジタル 教科書体 NP" panose="02020400000000000000" pitchFamily="18" charset="-128"/>
                </a:rPr>
                <a:t>高等学校等就学支援金</a:t>
              </a:r>
              <a:endParaRPr kumimoji="1" lang="en-US" altLang="ja-JP" sz="1200" b="1" dirty="0">
                <a:solidFill>
                  <a:srgbClr val="0099FF"/>
                </a:solidFill>
                <a:latin typeface="UD デジタル 教科書体 NP" panose="02020400000000000000" pitchFamily="18" charset="-128"/>
                <a:ea typeface="UD デジタル 教科書体 NP" panose="02020400000000000000" pitchFamily="18" charset="-128"/>
              </a:endParaRPr>
            </a:p>
            <a:p>
              <a:pPr marL="177800" indent="-177800" algn="ctr">
                <a:lnSpc>
                  <a:spcPct val="110000"/>
                </a:lnSpc>
              </a:pPr>
              <a:r>
                <a:rPr kumimoji="1"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による支援</a:t>
              </a:r>
              <a:endParaRPr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86" name="左大かっこ 100">
              <a:extLst>
                <a:ext uri="{FF2B5EF4-FFF2-40B4-BE49-F238E27FC236}">
                  <a16:creationId xmlns:a16="http://schemas.microsoft.com/office/drawing/2014/main" id="{931FA49E-6C00-74EA-19A6-2CCC171CD945}"/>
                </a:ext>
              </a:extLst>
            </p:cNvPr>
            <p:cNvSpPr/>
            <p:nvPr/>
          </p:nvSpPr>
          <p:spPr>
            <a:xfrm rot="5400000">
              <a:off x="5572715" y="6735433"/>
              <a:ext cx="199343" cy="2783148"/>
            </a:xfrm>
            <a:custGeom>
              <a:avLst/>
              <a:gdLst>
                <a:gd name="connsiteX0" fmla="*/ 199343 w 199343"/>
                <a:gd name="connsiteY0" fmla="*/ 2614448 h 2614448"/>
                <a:gd name="connsiteX1" fmla="*/ 0 w 199343"/>
                <a:gd name="connsiteY1" fmla="*/ 2443270 h 2614448"/>
                <a:gd name="connsiteX2" fmla="*/ 0 w 199343"/>
                <a:gd name="connsiteY2" fmla="*/ 171178 h 2614448"/>
                <a:gd name="connsiteX3" fmla="*/ 199343 w 199343"/>
                <a:gd name="connsiteY3" fmla="*/ 0 h 2614448"/>
                <a:gd name="connsiteX4" fmla="*/ 199343 w 199343"/>
                <a:gd name="connsiteY4" fmla="*/ 2614448 h 2614448"/>
                <a:gd name="connsiteX0" fmla="*/ 199343 w 199343"/>
                <a:gd name="connsiteY0" fmla="*/ 2614448 h 2614448"/>
                <a:gd name="connsiteX1" fmla="*/ 0 w 199343"/>
                <a:gd name="connsiteY1" fmla="*/ 2443270 h 2614448"/>
                <a:gd name="connsiteX2" fmla="*/ 0 w 199343"/>
                <a:gd name="connsiteY2" fmla="*/ 171178 h 2614448"/>
                <a:gd name="connsiteX3" fmla="*/ 199343 w 199343"/>
                <a:gd name="connsiteY3" fmla="*/ 0 h 2614448"/>
                <a:gd name="connsiteX0" fmla="*/ 199343 w 199343"/>
                <a:gd name="connsiteY0" fmla="*/ 2614448 h 2614448"/>
                <a:gd name="connsiteX1" fmla="*/ 0 w 199343"/>
                <a:gd name="connsiteY1" fmla="*/ 2443270 h 2614448"/>
                <a:gd name="connsiteX2" fmla="*/ 0 w 199343"/>
                <a:gd name="connsiteY2" fmla="*/ 171178 h 2614448"/>
                <a:gd name="connsiteX3" fmla="*/ 199343 w 199343"/>
                <a:gd name="connsiteY3" fmla="*/ 0 h 2614448"/>
                <a:gd name="connsiteX4" fmla="*/ 199343 w 199343"/>
                <a:gd name="connsiteY4" fmla="*/ 2614448 h 2614448"/>
                <a:gd name="connsiteX0" fmla="*/ 199343 w 199343"/>
                <a:gd name="connsiteY0" fmla="*/ 2614448 h 2614448"/>
                <a:gd name="connsiteX1" fmla="*/ 0 w 199343"/>
                <a:gd name="connsiteY1" fmla="*/ 2443270 h 2614448"/>
                <a:gd name="connsiteX2" fmla="*/ 0 w 199343"/>
                <a:gd name="connsiteY2" fmla="*/ 171178 h 2614448"/>
              </a:gdLst>
              <a:ahLst/>
              <a:cxnLst>
                <a:cxn ang="0">
                  <a:pos x="connsiteX0" y="connsiteY0"/>
                </a:cxn>
                <a:cxn ang="0">
                  <a:pos x="connsiteX1" y="connsiteY1"/>
                </a:cxn>
                <a:cxn ang="0">
                  <a:pos x="connsiteX2" y="connsiteY2"/>
                </a:cxn>
              </a:cxnLst>
              <a:rect l="l" t="t" r="r" b="b"/>
              <a:pathLst>
                <a:path w="199343" h="2614448" stroke="0" extrusionOk="0">
                  <a:moveTo>
                    <a:pt x="199343" y="2614448"/>
                  </a:moveTo>
                  <a:cubicBezTo>
                    <a:pt x="89249" y="2614448"/>
                    <a:pt x="0" y="2537809"/>
                    <a:pt x="0" y="2443270"/>
                  </a:cubicBezTo>
                  <a:lnTo>
                    <a:pt x="0" y="171178"/>
                  </a:lnTo>
                  <a:cubicBezTo>
                    <a:pt x="0" y="76639"/>
                    <a:pt x="89249" y="0"/>
                    <a:pt x="199343" y="0"/>
                  </a:cubicBezTo>
                  <a:lnTo>
                    <a:pt x="199343" y="2614448"/>
                  </a:lnTo>
                  <a:close/>
                </a:path>
                <a:path w="199343" h="2614448" fill="none">
                  <a:moveTo>
                    <a:pt x="199343" y="2614448"/>
                  </a:moveTo>
                  <a:cubicBezTo>
                    <a:pt x="89249" y="2614448"/>
                    <a:pt x="0" y="2537809"/>
                    <a:pt x="0" y="2443270"/>
                  </a:cubicBezTo>
                  <a:lnTo>
                    <a:pt x="0" y="171178"/>
                  </a:lnTo>
                </a:path>
              </a:pathLst>
            </a:custGeom>
            <a:ln>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7" name="角丸四角形 31">
              <a:extLst>
                <a:ext uri="{FF2B5EF4-FFF2-40B4-BE49-F238E27FC236}">
                  <a16:creationId xmlns:a16="http://schemas.microsoft.com/office/drawing/2014/main" id="{398B6B42-77C5-5F5B-2156-389176DD37F2}"/>
                </a:ext>
              </a:extLst>
            </p:cNvPr>
            <p:cNvSpPr/>
            <p:nvPr/>
          </p:nvSpPr>
          <p:spPr>
            <a:xfrm>
              <a:off x="4957900" y="7853596"/>
              <a:ext cx="1536972" cy="405998"/>
            </a:xfrm>
            <a:prstGeom prst="round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ctr">
                <a:lnSpc>
                  <a:spcPct val="110000"/>
                </a:lnSpc>
              </a:pPr>
              <a:r>
                <a:rPr kumimoji="1" lang="ja-JP" altLang="en-US" sz="1200" b="1" dirty="0">
                  <a:solidFill>
                    <a:srgbClr val="0099FF"/>
                  </a:solidFill>
                  <a:latin typeface="UD デジタル 教科書体 NP" panose="02020400000000000000" pitchFamily="18" charset="-128"/>
                  <a:ea typeface="UD デジタル 教科書体 NP" panose="02020400000000000000" pitchFamily="18" charset="-128"/>
                </a:rPr>
                <a:t>高校生等臨時支援金</a:t>
              </a:r>
              <a:endParaRPr kumimoji="1" lang="en-US" altLang="ja-JP" sz="1200" b="1" dirty="0">
                <a:solidFill>
                  <a:srgbClr val="0099FF"/>
                </a:solidFill>
                <a:latin typeface="UD デジタル 教科書体 NP" panose="02020400000000000000" pitchFamily="18" charset="-128"/>
                <a:ea typeface="UD デジタル 教科書体 NP" panose="02020400000000000000" pitchFamily="18" charset="-128"/>
              </a:endParaRPr>
            </a:p>
            <a:p>
              <a:pPr marL="177800" indent="-177800" algn="ctr">
                <a:lnSpc>
                  <a:spcPct val="110000"/>
                </a:lnSpc>
              </a:pPr>
              <a:r>
                <a:rPr kumimoji="1"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による支援</a:t>
              </a:r>
              <a:endParaRPr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grpSp>
        <p:nvGrpSpPr>
          <p:cNvPr id="97" name="グループ化 96">
            <a:extLst>
              <a:ext uri="{FF2B5EF4-FFF2-40B4-BE49-F238E27FC236}">
                <a16:creationId xmlns:a16="http://schemas.microsoft.com/office/drawing/2014/main" id="{A42D47D5-3397-29AE-874C-F0A20A3DD730}"/>
              </a:ext>
            </a:extLst>
          </p:cNvPr>
          <p:cNvGrpSpPr/>
          <p:nvPr/>
        </p:nvGrpSpPr>
        <p:grpSpPr>
          <a:xfrm>
            <a:off x="4401844" y="6408078"/>
            <a:ext cx="2502942" cy="1039978"/>
            <a:chOff x="4401844" y="6522601"/>
            <a:chExt cx="2502942" cy="1039978"/>
          </a:xfrm>
        </p:grpSpPr>
        <p:sp>
          <p:nvSpPr>
            <p:cNvPr id="95" name="二等辺三角形 94">
              <a:extLst>
                <a:ext uri="{FF2B5EF4-FFF2-40B4-BE49-F238E27FC236}">
                  <a16:creationId xmlns:a16="http://schemas.microsoft.com/office/drawing/2014/main" id="{8D195DA1-0032-B315-874F-CEEB0FCACA81}"/>
                </a:ext>
              </a:extLst>
            </p:cNvPr>
            <p:cNvSpPr/>
            <p:nvPr/>
          </p:nvSpPr>
          <p:spPr>
            <a:xfrm>
              <a:off x="5537501" y="6522601"/>
              <a:ext cx="231628" cy="318654"/>
            </a:xfrm>
            <a:prstGeom prst="triangle">
              <a:avLst/>
            </a:prstGeom>
            <a:solidFill>
              <a:srgbClr val="FFF1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a:extLst>
                <a:ext uri="{FF2B5EF4-FFF2-40B4-BE49-F238E27FC236}">
                  <a16:creationId xmlns:a16="http://schemas.microsoft.com/office/drawing/2014/main" id="{82EFF045-4852-B922-D1B7-364C022B7FA5}"/>
                </a:ext>
              </a:extLst>
            </p:cNvPr>
            <p:cNvSpPr txBox="1"/>
            <p:nvPr/>
          </p:nvSpPr>
          <p:spPr>
            <a:xfrm>
              <a:off x="4401844" y="6660864"/>
              <a:ext cx="2502942" cy="901715"/>
            </a:xfrm>
            <a:prstGeom prst="roundRect">
              <a:avLst>
                <a:gd name="adj" fmla="val 14955"/>
              </a:avLst>
            </a:prstGeom>
            <a:solidFill>
              <a:srgbClr val="FFF1E7"/>
            </a:solidFill>
          </p:spPr>
          <p:txBody>
            <a:bodyPr wrap="square" lIns="36000" tIns="36000" rIns="36000" bIns="36000" rtlCol="0" anchor="ctr" anchorCtr="0">
              <a:spAutoFit/>
            </a:bodyPr>
            <a:lstStyle/>
            <a:p>
              <a:pPr algn="just">
                <a:lnSpc>
                  <a:spcPct val="110000"/>
                </a:lnSpc>
              </a:pP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高等学校等就学支援金制度で所得制限を受けている年収約</a:t>
              </a:r>
              <a:r>
                <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910</a:t>
              </a: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万円以上世帯の高校生等を対象に、年額上限</a:t>
              </a:r>
              <a:r>
                <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11</a:t>
              </a: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a:t>
              </a:r>
              <a:r>
                <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8,800</a:t>
              </a: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円を授業料相当の教育費として支援する令和</a:t>
              </a:r>
              <a:r>
                <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7</a:t>
              </a: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年度限りの予算事業。</a:t>
              </a:r>
              <a:r>
                <a:rPr lang="en-US" altLang="ja-JP" sz="9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※3</a:t>
              </a:r>
            </a:p>
          </p:txBody>
        </p:sp>
      </p:grpSp>
      <p:sp>
        <p:nvSpPr>
          <p:cNvPr id="98" name="テキスト ボックス 97">
            <a:extLst>
              <a:ext uri="{FF2B5EF4-FFF2-40B4-BE49-F238E27FC236}">
                <a16:creationId xmlns:a16="http://schemas.microsoft.com/office/drawing/2014/main" id="{9E9ABA9A-3835-B6B5-A94C-FA3BD7AED9EA}"/>
              </a:ext>
            </a:extLst>
          </p:cNvPr>
          <p:cNvSpPr txBox="1"/>
          <p:nvPr/>
        </p:nvSpPr>
        <p:spPr>
          <a:xfrm>
            <a:off x="291586" y="8395834"/>
            <a:ext cx="7184699" cy="507831"/>
          </a:xfrm>
          <a:prstGeom prst="rect">
            <a:avLst/>
          </a:prstGeom>
          <a:noFill/>
        </p:spPr>
        <p:txBody>
          <a:bodyPr wrap="square" rtlCol="0">
            <a:spAutoFit/>
          </a:bodyPr>
          <a:lstStyle>
            <a:defPPr>
              <a:defRPr lang="en-US"/>
            </a:defPPr>
            <a:lvl1pPr>
              <a:defRPr sz="900">
                <a:solidFill>
                  <a:schemeClr val="tx1">
                    <a:lumMod val="75000"/>
                    <a:lumOff val="25000"/>
                  </a:schemeClr>
                </a:solidFill>
                <a:latin typeface="UD デジタル 教科書体 NK" panose="02020400000000000000" pitchFamily="18" charset="-128"/>
                <a:ea typeface="UD デジタル 教科書体 NK" panose="02020400000000000000" pitchFamily="18" charset="-128"/>
              </a:defRPr>
            </a:lvl1pPr>
          </a:lstStyle>
          <a:p>
            <a:r>
              <a:rPr lang="en-US" altLang="ja-JP" dirty="0">
                <a:latin typeface="UD デジタル 教科書体 NP" panose="02020400000000000000" pitchFamily="18" charset="-128"/>
                <a:ea typeface="UD デジタル 教科書体 NP" panose="02020400000000000000" pitchFamily="18" charset="-128"/>
              </a:rPr>
              <a:t>※</a:t>
            </a:r>
            <a:r>
              <a:rPr lang="ja-JP" altLang="en-US" dirty="0">
                <a:latin typeface="UD デジタル 教科書体 NP" panose="02020400000000000000" pitchFamily="18" charset="-128"/>
                <a:ea typeface="UD デジタル 教科書体 NP" panose="02020400000000000000" pitchFamily="18" charset="-128"/>
              </a:rPr>
              <a:t>１ 私立高校（通信制）は</a:t>
            </a:r>
            <a:r>
              <a:rPr lang="en-US" altLang="ja-JP" dirty="0">
                <a:latin typeface="UD デジタル 教科書体 NP" panose="02020400000000000000" pitchFamily="18" charset="-128"/>
                <a:ea typeface="UD デジタル 教科書体 NP" panose="02020400000000000000" pitchFamily="18" charset="-128"/>
              </a:rPr>
              <a:t>29</a:t>
            </a:r>
            <a:r>
              <a:rPr lang="ja-JP" altLang="en-US" dirty="0">
                <a:latin typeface="UD デジタル 教科書体 NP" panose="02020400000000000000" pitchFamily="18" charset="-128"/>
                <a:ea typeface="UD デジタル 教科書体 NP" panose="02020400000000000000" pitchFamily="18" charset="-128"/>
              </a:rPr>
              <a:t>万</a:t>
            </a:r>
            <a:r>
              <a:rPr lang="en-US" altLang="ja-JP" dirty="0">
                <a:latin typeface="UD デジタル 教科書体 NP" panose="02020400000000000000" pitchFamily="18" charset="-128"/>
                <a:ea typeface="UD デジタル 教科書体 NP" panose="02020400000000000000" pitchFamily="18" charset="-128"/>
              </a:rPr>
              <a:t>7,000</a:t>
            </a:r>
            <a:r>
              <a:rPr lang="ja-JP" altLang="en-US" dirty="0">
                <a:latin typeface="UD デジタル 教科書体 NP" panose="02020400000000000000" pitchFamily="18" charset="-128"/>
                <a:ea typeface="UD デジタル 教科書体 NP" panose="02020400000000000000" pitchFamily="18" charset="-128"/>
              </a:rPr>
              <a:t>円、国公立の高等専門学校（</a:t>
            </a:r>
            <a:r>
              <a:rPr lang="en-US" altLang="ja-JP" dirty="0">
                <a:latin typeface="UD デジタル 教科書体 NP" panose="02020400000000000000" pitchFamily="18" charset="-128"/>
                <a:ea typeface="UD デジタル 教科書体 NP" panose="02020400000000000000" pitchFamily="18" charset="-128"/>
              </a:rPr>
              <a:t>1</a:t>
            </a:r>
            <a:r>
              <a:rPr lang="ja-JP" altLang="en-US" dirty="0">
                <a:latin typeface="UD デジタル 教科書体 NP" panose="02020400000000000000" pitchFamily="18" charset="-128"/>
                <a:ea typeface="UD デジタル 教科書体 NP" panose="02020400000000000000" pitchFamily="18" charset="-128"/>
              </a:rPr>
              <a:t>～</a:t>
            </a:r>
            <a:r>
              <a:rPr lang="en-US" altLang="ja-JP" dirty="0">
                <a:latin typeface="UD デジタル 教科書体 NP" panose="02020400000000000000" pitchFamily="18" charset="-128"/>
                <a:ea typeface="UD デジタル 教科書体 NP" panose="02020400000000000000" pitchFamily="18" charset="-128"/>
              </a:rPr>
              <a:t>3</a:t>
            </a:r>
            <a:r>
              <a:rPr lang="ja-JP" altLang="en-US" dirty="0">
                <a:latin typeface="UD デジタル 教科書体 NP" panose="02020400000000000000" pitchFamily="18" charset="-128"/>
                <a:ea typeface="UD デジタル 教科書体 NP" panose="02020400000000000000" pitchFamily="18" charset="-128"/>
              </a:rPr>
              <a:t>年）は</a:t>
            </a:r>
            <a:r>
              <a:rPr lang="en-US" altLang="ja-JP" dirty="0">
                <a:latin typeface="UD デジタル 教科書体 NP" panose="02020400000000000000" pitchFamily="18" charset="-128"/>
                <a:ea typeface="UD デジタル 教科書体 NP" panose="02020400000000000000" pitchFamily="18" charset="-128"/>
              </a:rPr>
              <a:t>23</a:t>
            </a:r>
            <a:r>
              <a:rPr lang="ja-JP" altLang="en-US" dirty="0">
                <a:latin typeface="UD デジタル 教科書体 NP" panose="02020400000000000000" pitchFamily="18" charset="-128"/>
                <a:ea typeface="UD デジタル 教科書体 NP" panose="02020400000000000000" pitchFamily="18" charset="-128"/>
              </a:rPr>
              <a:t>万</a:t>
            </a:r>
            <a:r>
              <a:rPr lang="en-US" altLang="ja-JP" dirty="0">
                <a:latin typeface="UD デジタル 教科書体 NP" panose="02020400000000000000" pitchFamily="18" charset="-128"/>
                <a:ea typeface="UD デジタル 教科書体 NP" panose="02020400000000000000" pitchFamily="18" charset="-128"/>
              </a:rPr>
              <a:t>4,600</a:t>
            </a:r>
            <a:r>
              <a:rPr lang="ja-JP" altLang="en-US" dirty="0">
                <a:latin typeface="UD デジタル 教科書体 NP" panose="02020400000000000000" pitchFamily="18" charset="-128"/>
                <a:ea typeface="UD デジタル 教科書体 NP" panose="02020400000000000000" pitchFamily="18" charset="-128"/>
              </a:rPr>
              <a:t>円が支給上限額</a:t>
            </a:r>
            <a:endParaRPr lang="en-US" altLang="ja-JP" dirty="0">
              <a:latin typeface="UD デジタル 教科書体 NP" panose="02020400000000000000" pitchFamily="18" charset="-128"/>
              <a:ea typeface="UD デジタル 教科書体 NP" panose="02020400000000000000" pitchFamily="18" charset="-128"/>
            </a:endParaRPr>
          </a:p>
          <a:p>
            <a:r>
              <a:rPr lang="en-US" altLang="ja-JP" dirty="0">
                <a:latin typeface="UD デジタル 教科書体 NP" panose="02020400000000000000" pitchFamily="18" charset="-128"/>
                <a:ea typeface="UD デジタル 教科書体 NP" panose="02020400000000000000" pitchFamily="18" charset="-128"/>
              </a:rPr>
              <a:t>※</a:t>
            </a:r>
            <a:r>
              <a:rPr lang="ja-JP" altLang="en-US" dirty="0">
                <a:latin typeface="UD デジタル 教科書体 NP" panose="02020400000000000000" pitchFamily="18" charset="-128"/>
                <a:ea typeface="UD デジタル 教科書体 NP" panose="02020400000000000000" pitchFamily="18" charset="-128"/>
              </a:rPr>
              <a:t>２ 両親・高校生・中学生の４人家族で、両親の一方が働いている場合の目安 </a:t>
            </a:r>
            <a:r>
              <a:rPr lang="en-US" altLang="ja-JP" dirty="0">
                <a:latin typeface="UD デジタル 教科書体 NP" panose="02020400000000000000" pitchFamily="18" charset="-128"/>
                <a:ea typeface="UD デジタル 教科書体 NP" panose="02020400000000000000" pitchFamily="18" charset="-128"/>
              </a:rPr>
              <a:t>(</a:t>
            </a:r>
            <a:r>
              <a:rPr lang="ja-JP" altLang="en-US" dirty="0">
                <a:latin typeface="UD デジタル 教科書体 NP" panose="02020400000000000000" pitchFamily="18" charset="-128"/>
                <a:ea typeface="UD デジタル 教科書体 NP" panose="02020400000000000000" pitchFamily="18" charset="-128"/>
              </a:rPr>
              <a:t>家族構成別の年収目安は次頁下表参照</a:t>
            </a:r>
            <a:r>
              <a:rPr lang="en-US" altLang="ja-JP" dirty="0">
                <a:latin typeface="UD デジタル 教科書体 NP" panose="02020400000000000000" pitchFamily="18" charset="-128"/>
                <a:ea typeface="UD デジタル 教科書体 NP" panose="02020400000000000000" pitchFamily="18" charset="-128"/>
              </a:rPr>
              <a:t>)</a:t>
            </a:r>
          </a:p>
          <a:p>
            <a:r>
              <a:rPr lang="en-US" altLang="ja-JP" dirty="0">
                <a:latin typeface="UD デジタル 教科書体 NP" panose="02020400000000000000" pitchFamily="18" charset="-128"/>
                <a:ea typeface="UD デジタル 教科書体 NP" panose="02020400000000000000" pitchFamily="18" charset="-128"/>
              </a:rPr>
              <a:t>※</a:t>
            </a:r>
            <a:r>
              <a:rPr lang="ja-JP" altLang="en-US" dirty="0">
                <a:latin typeface="UD デジタル 教科書体 NP" panose="02020400000000000000" pitchFamily="18" charset="-128"/>
                <a:ea typeface="UD デジタル 教科書体 NP" panose="02020400000000000000" pitchFamily="18" charset="-128"/>
              </a:rPr>
              <a:t>３ 令和８年度からの所得制限の撤廃や私立高校等の加算額の引き上げも含めたいわゆる「高校授業料の無償化」を別途検討中です。</a:t>
            </a:r>
            <a:endParaRPr lang="en-US" altLang="ja-JP" dirty="0">
              <a:latin typeface="UD デジタル 教科書体 NP" panose="02020400000000000000" pitchFamily="18" charset="-128"/>
              <a:ea typeface="UD デジタル 教科書体 NP" panose="02020400000000000000" pitchFamily="18" charset="-128"/>
            </a:endParaRPr>
          </a:p>
        </p:txBody>
      </p:sp>
      <p:sp>
        <p:nvSpPr>
          <p:cNvPr id="100" name="四角形: 角を丸くする 99">
            <a:extLst>
              <a:ext uri="{FF2B5EF4-FFF2-40B4-BE49-F238E27FC236}">
                <a16:creationId xmlns:a16="http://schemas.microsoft.com/office/drawing/2014/main" id="{45D62B7D-AABB-593C-B63A-214A34F24524}"/>
              </a:ext>
            </a:extLst>
          </p:cNvPr>
          <p:cNvSpPr/>
          <p:nvPr/>
        </p:nvSpPr>
        <p:spPr>
          <a:xfrm>
            <a:off x="260433" y="8960386"/>
            <a:ext cx="7009670" cy="682653"/>
          </a:xfrm>
          <a:prstGeom prst="roundRect">
            <a:avLst>
              <a:gd name="adj" fmla="val 0"/>
            </a:avLst>
          </a:prstGeom>
          <a:solidFill>
            <a:srgbClr val="FFF1E7"/>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101" name="角丸四角形 31">
            <a:extLst>
              <a:ext uri="{FF2B5EF4-FFF2-40B4-BE49-F238E27FC236}">
                <a16:creationId xmlns:a16="http://schemas.microsoft.com/office/drawing/2014/main" id="{A2986F3F-C26F-79EB-6FF9-E3EA5CAFB0CF}"/>
              </a:ext>
            </a:extLst>
          </p:cNvPr>
          <p:cNvSpPr/>
          <p:nvPr/>
        </p:nvSpPr>
        <p:spPr>
          <a:xfrm>
            <a:off x="1175357" y="9019026"/>
            <a:ext cx="6020875" cy="583564"/>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学校により、就学支援金及び臨時支援金の支給決定までの間、授業料を徴収し、就学支援金相当額を後日還付する場合があります。なお、経済的に困難な家庭に対しては、授業料徴収の猶予措置等を利用できる場合もあります。詳細は学校へお問い合わせください。</a:t>
            </a:r>
          </a:p>
        </p:txBody>
      </p:sp>
      <p:pic>
        <p:nvPicPr>
          <p:cNvPr id="102" name="図 101">
            <a:extLst>
              <a:ext uri="{FF2B5EF4-FFF2-40B4-BE49-F238E27FC236}">
                <a16:creationId xmlns:a16="http://schemas.microsoft.com/office/drawing/2014/main" id="{2BCD4544-1DAF-702C-DB07-E6767EE0239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326126" y="8919937"/>
            <a:ext cx="721539" cy="682653"/>
          </a:xfrm>
          <a:prstGeom prst="rect">
            <a:avLst/>
          </a:prstGeom>
        </p:spPr>
      </p:pic>
      <p:grpSp>
        <p:nvGrpSpPr>
          <p:cNvPr id="104" name="グループ化 103">
            <a:extLst>
              <a:ext uri="{FF2B5EF4-FFF2-40B4-BE49-F238E27FC236}">
                <a16:creationId xmlns:a16="http://schemas.microsoft.com/office/drawing/2014/main" id="{6DD39600-7811-5B27-7190-58555F8604D9}"/>
              </a:ext>
            </a:extLst>
          </p:cNvPr>
          <p:cNvGrpSpPr/>
          <p:nvPr/>
        </p:nvGrpSpPr>
        <p:grpSpPr>
          <a:xfrm>
            <a:off x="3307624" y="10076360"/>
            <a:ext cx="2879922" cy="378203"/>
            <a:chOff x="1484424" y="9063182"/>
            <a:chExt cx="2632693" cy="335252"/>
          </a:xfrm>
        </p:grpSpPr>
        <p:sp>
          <p:nvSpPr>
            <p:cNvPr id="108" name="四角形: 角を丸くする 107">
              <a:extLst>
                <a:ext uri="{FF2B5EF4-FFF2-40B4-BE49-F238E27FC236}">
                  <a16:creationId xmlns:a16="http://schemas.microsoft.com/office/drawing/2014/main" id="{3D7FA1BA-CE5A-2B09-E22D-77AE082DB970}"/>
                </a:ext>
              </a:extLst>
            </p:cNvPr>
            <p:cNvSpPr/>
            <p:nvPr/>
          </p:nvSpPr>
          <p:spPr>
            <a:xfrm>
              <a:off x="1484424" y="9063182"/>
              <a:ext cx="2632693" cy="335252"/>
            </a:xfrm>
            <a:prstGeom prst="roundRect">
              <a:avLst>
                <a:gd name="adj" fmla="val 5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88000" tIns="36000" bIns="36000" anchor="ctr"/>
            <a:lstStyle/>
            <a:p>
              <a:pPr defTabSz="493456">
                <a:defRPr/>
              </a:pPr>
              <a:r>
                <a:rPr lang="ja-JP" altLang="en-US" sz="1295"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     </a:t>
              </a:r>
              <a:r>
                <a:rPr lang="ja-JP" altLang="en-US" sz="1187" b="1" dirty="0">
                  <a:solidFill>
                    <a:schemeClr val="tx1"/>
                  </a:solidFill>
                  <a:latin typeface="UD デジタル 教科書体 NP" panose="02020400000000000000" pitchFamily="18" charset="-128"/>
                  <a:ea typeface="UD デジタル 教科書体 NP" panose="02020400000000000000" pitchFamily="18" charset="-128"/>
                  <a:hlinkClick r:id="rId7">
                    <a:extLst>
                      <a:ext uri="{A12FA001-AC4F-418D-AE19-62706E023703}">
                        <ahyp:hlinkClr xmlns:ahyp="http://schemas.microsoft.com/office/drawing/2018/hyperlinkcolor" val="tx"/>
                      </a:ext>
                    </a:extLst>
                  </a:hlinkClick>
                </a:rPr>
                <a:t>高校生等への修学支援 </a:t>
              </a:r>
              <a:endParaRPr lang="en-US" altLang="ja-JP" sz="1295" b="1" dirty="0">
                <a:solidFill>
                  <a:schemeClr val="tx1"/>
                </a:solidFill>
                <a:latin typeface="UD デジタル 教科書体 NP" panose="02020400000000000000" pitchFamily="18" charset="-128"/>
                <a:ea typeface="UD デジタル 教科書体 NP" panose="02020400000000000000" pitchFamily="18" charset="-128"/>
              </a:endParaRPr>
            </a:p>
          </p:txBody>
        </p:sp>
        <p:sp>
          <p:nvSpPr>
            <p:cNvPr id="109" name="四角形: 角を丸くする 108">
              <a:extLst>
                <a:ext uri="{FF2B5EF4-FFF2-40B4-BE49-F238E27FC236}">
                  <a16:creationId xmlns:a16="http://schemas.microsoft.com/office/drawing/2014/main" id="{476D9CF3-D3CF-A592-91C6-9EA9186A1421}"/>
                </a:ext>
              </a:extLst>
            </p:cNvPr>
            <p:cNvSpPr/>
            <p:nvPr/>
          </p:nvSpPr>
          <p:spPr>
            <a:xfrm>
              <a:off x="3576333" y="9098890"/>
              <a:ext cx="493294" cy="263686"/>
            </a:xfrm>
            <a:prstGeom prst="roundRect">
              <a:avLst>
                <a:gd name="adj" fmla="val 50000"/>
              </a:avLst>
            </a:prstGeom>
            <a:solidFill>
              <a:srgbClr val="006EC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defTabSz="493456">
                <a:defRPr/>
              </a:pPr>
              <a:r>
                <a:rPr lang="ja-JP" altLang="en-US" sz="1295" dirty="0">
                  <a:solidFill>
                    <a:schemeClr val="bg1"/>
                  </a:solidFill>
                  <a:latin typeface="UD デジタル 教科書体 NP" panose="02020400000000000000" pitchFamily="18" charset="-128"/>
                  <a:ea typeface="UD デジタル 教科書体 NP" panose="02020400000000000000" pitchFamily="18" charset="-128"/>
                </a:rPr>
                <a:t>検索</a:t>
              </a:r>
              <a:endParaRPr lang="en-US" altLang="ja-JP" sz="1295" dirty="0">
                <a:solidFill>
                  <a:schemeClr val="bg1"/>
                </a:solidFill>
                <a:latin typeface="UD デジタル 教科書体 NP" panose="02020400000000000000" pitchFamily="18" charset="-128"/>
                <a:ea typeface="UD デジタル 教科書体 NP" panose="02020400000000000000" pitchFamily="18" charset="-128"/>
              </a:endParaRPr>
            </a:p>
          </p:txBody>
        </p:sp>
      </p:grpSp>
      <p:sp>
        <p:nvSpPr>
          <p:cNvPr id="105" name="テキスト ボックス 104">
            <a:extLst>
              <a:ext uri="{FF2B5EF4-FFF2-40B4-BE49-F238E27FC236}">
                <a16:creationId xmlns:a16="http://schemas.microsoft.com/office/drawing/2014/main" id="{FB97CA13-6A12-450F-69A9-71D5CBC78492}"/>
              </a:ext>
            </a:extLst>
          </p:cNvPr>
          <p:cNvSpPr txBox="1"/>
          <p:nvPr/>
        </p:nvSpPr>
        <p:spPr>
          <a:xfrm>
            <a:off x="135011" y="9723891"/>
            <a:ext cx="6512532" cy="261610"/>
          </a:xfrm>
          <a:prstGeom prst="rect">
            <a:avLst/>
          </a:prstGeom>
          <a:noFill/>
        </p:spPr>
        <p:txBody>
          <a:bodyPr wrap="square" rtlCol="0">
            <a:spAutoFit/>
          </a:bodyPr>
          <a:lstStyle/>
          <a:p>
            <a:pPr defTabSz="493456">
              <a:defRPr/>
            </a:pP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文部科学省の</a:t>
            </a:r>
            <a:r>
              <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web</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サイトには、制度の最新・詳細情報などを掲載しています。</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pic>
        <p:nvPicPr>
          <p:cNvPr id="106" name="Picture 80" descr="和英ヨコ大">
            <a:extLst>
              <a:ext uri="{FF2B5EF4-FFF2-40B4-BE49-F238E27FC236}">
                <a16:creationId xmlns:a16="http://schemas.microsoft.com/office/drawing/2014/main" id="{65086F0D-6AAC-53B6-13D8-1303E833094F}"/>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8106" y="9988279"/>
            <a:ext cx="2812295" cy="466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 name="図 106" descr="QR コード&#10;&#10;自動的に生成された説明">
            <a:extLst>
              <a:ext uri="{FF2B5EF4-FFF2-40B4-BE49-F238E27FC236}">
                <a16:creationId xmlns:a16="http://schemas.microsoft.com/office/drawing/2014/main" id="{9046AC95-F05A-ABAB-2CE9-F656105F1E6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60565" y="9720813"/>
            <a:ext cx="806792" cy="806792"/>
          </a:xfrm>
          <a:prstGeom prst="rect">
            <a:avLst/>
          </a:prstGeom>
        </p:spPr>
      </p:pic>
      <p:pic>
        <p:nvPicPr>
          <p:cNvPr id="110" name="グラフィックス 109">
            <a:extLst>
              <a:ext uri="{FF2B5EF4-FFF2-40B4-BE49-F238E27FC236}">
                <a16:creationId xmlns:a16="http://schemas.microsoft.com/office/drawing/2014/main" id="{84992C87-6BBD-C3B4-8BE7-AF7974E2DE1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486486" y="10116643"/>
            <a:ext cx="291806" cy="291806"/>
          </a:xfrm>
          <a:prstGeom prst="rect">
            <a:avLst/>
          </a:prstGeom>
        </p:spPr>
      </p:pic>
      <p:pic>
        <p:nvPicPr>
          <p:cNvPr id="111" name="図 110">
            <a:extLst>
              <a:ext uri="{FF2B5EF4-FFF2-40B4-BE49-F238E27FC236}">
                <a16:creationId xmlns:a16="http://schemas.microsoft.com/office/drawing/2014/main" id="{99900130-2AE0-7216-0B86-243E8D09184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359874" y="7297871"/>
            <a:ext cx="663104" cy="758697"/>
          </a:xfrm>
          <a:prstGeom prst="rect">
            <a:avLst/>
          </a:prstGeom>
        </p:spPr>
      </p:pic>
      <p:sp>
        <p:nvSpPr>
          <p:cNvPr id="5" name="テキスト ボックス 4">
            <a:extLst>
              <a:ext uri="{FF2B5EF4-FFF2-40B4-BE49-F238E27FC236}">
                <a16:creationId xmlns:a16="http://schemas.microsoft.com/office/drawing/2014/main" id="{2FF222FB-61B5-0A06-B00A-F1A48F394D65}"/>
              </a:ext>
            </a:extLst>
          </p:cNvPr>
          <p:cNvSpPr txBox="1"/>
          <p:nvPr/>
        </p:nvSpPr>
        <p:spPr>
          <a:xfrm>
            <a:off x="3334180" y="10424306"/>
            <a:ext cx="4142105" cy="276999"/>
          </a:xfrm>
          <a:prstGeom prst="rect">
            <a:avLst/>
          </a:prstGeom>
          <a:noFill/>
        </p:spPr>
        <p:txBody>
          <a:bodyPr wrap="square">
            <a:spAutoFit/>
          </a:bodyPr>
          <a:lstStyle/>
          <a:p>
            <a:r>
              <a:rPr lang="en-US" altLang="ja-JP" sz="1200" dirty="0">
                <a:hlinkClick r:id="rId7"/>
              </a:rPr>
              <a:t>https://www.mext.go.jp/a_menu/shotou/mushouka/index.htm</a:t>
            </a:r>
            <a:endParaRPr lang="ja-JP" altLang="en-US" sz="1200" dirty="0"/>
          </a:p>
        </p:txBody>
      </p:sp>
    </p:spTree>
    <p:extLst>
      <p:ext uri="{BB962C8B-B14F-4D97-AF65-F5344CB8AC3E}">
        <p14:creationId xmlns:p14="http://schemas.microsoft.com/office/powerpoint/2010/main" val="25472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70B0E-A94E-452A-1F31-67EE78F838B2}"/>
            </a:ext>
          </a:extLst>
        </p:cNvPr>
        <p:cNvGrpSpPr/>
        <p:nvPr/>
      </p:nvGrpSpPr>
      <p:grpSpPr>
        <a:xfrm>
          <a:off x="0" y="0"/>
          <a:ext cx="0" cy="0"/>
          <a:chOff x="0" y="0"/>
          <a:chExt cx="0" cy="0"/>
        </a:xfrm>
      </p:grpSpPr>
      <p:sp>
        <p:nvSpPr>
          <p:cNvPr id="58" name="テキスト ボックス 57">
            <a:extLst>
              <a:ext uri="{FF2B5EF4-FFF2-40B4-BE49-F238E27FC236}">
                <a16:creationId xmlns:a16="http://schemas.microsoft.com/office/drawing/2014/main" id="{8FB2C532-6FC4-48DB-6A03-1BB6E381C6DA}"/>
              </a:ext>
            </a:extLst>
          </p:cNvPr>
          <p:cNvSpPr txBox="1"/>
          <p:nvPr/>
        </p:nvSpPr>
        <p:spPr>
          <a:xfrm>
            <a:off x="165437" y="2994669"/>
            <a:ext cx="7228800" cy="5655492"/>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B1DC8CF7-5DFB-D0C0-0BDA-15FC87FD4949}"/>
              </a:ext>
            </a:extLst>
          </p:cNvPr>
          <p:cNvSpPr/>
          <p:nvPr/>
        </p:nvSpPr>
        <p:spPr>
          <a:xfrm>
            <a:off x="165437" y="181433"/>
            <a:ext cx="7228800" cy="860498"/>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latin typeface="メイリオ" panose="020B0604030504040204" pitchFamily="50" charset="-128"/>
              <a:ea typeface="メイリオ" panose="020B0604030504040204" pitchFamily="50" charset="-128"/>
            </a:endParaRPr>
          </a:p>
        </p:txBody>
      </p:sp>
      <p:sp>
        <p:nvSpPr>
          <p:cNvPr id="12" name="角丸四角形 1">
            <a:extLst>
              <a:ext uri="{FF2B5EF4-FFF2-40B4-BE49-F238E27FC236}">
                <a16:creationId xmlns:a16="http://schemas.microsoft.com/office/drawing/2014/main" id="{2610AE6D-4396-AA27-F3D9-1575B34DA9BD}"/>
              </a:ext>
            </a:extLst>
          </p:cNvPr>
          <p:cNvSpPr/>
          <p:nvPr/>
        </p:nvSpPr>
        <p:spPr>
          <a:xfrm>
            <a:off x="49738" y="235935"/>
            <a:ext cx="7559676" cy="696038"/>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spAutoFit/>
          </a:bodyPr>
          <a:lstStyle/>
          <a:p>
            <a:pPr algn="ctr"/>
            <a:r>
              <a:rPr kumimoji="1" lang="ja-JP" altLang="en-US" sz="4000" b="1" dirty="0">
                <a:solidFill>
                  <a:schemeClr val="bg1"/>
                </a:solidFill>
                <a:latin typeface="UD デジタル 教科書体 NP" panose="02020400000000000000" pitchFamily="18" charset="-128"/>
                <a:ea typeface="UD デジタル 教科書体 NP" panose="02020400000000000000" pitchFamily="18" charset="-128"/>
              </a:rPr>
              <a:t>高等学校等就学支援金</a:t>
            </a:r>
            <a:endParaRPr kumimoji="1" lang="ja-JP" altLang="en-US" sz="1200" b="1"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9" name="角丸四角形 1">
            <a:extLst>
              <a:ext uri="{FF2B5EF4-FFF2-40B4-BE49-F238E27FC236}">
                <a16:creationId xmlns:a16="http://schemas.microsoft.com/office/drawing/2014/main" id="{0523EA5D-2EDB-6255-5129-6ED2E4038FE3}"/>
              </a:ext>
            </a:extLst>
          </p:cNvPr>
          <p:cNvSpPr/>
          <p:nvPr/>
        </p:nvSpPr>
        <p:spPr>
          <a:xfrm>
            <a:off x="4205138" y="821540"/>
            <a:ext cx="3241896" cy="203119"/>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0" rtlCol="0" anchor="ctr">
            <a:spAutoFit/>
          </a:bodyPr>
          <a:lstStyle/>
          <a:p>
            <a:pPr algn="r"/>
            <a:r>
              <a:rPr kumimoji="1" lang="en-US" altLang="ja-JP" sz="1000" dirty="0">
                <a:solidFill>
                  <a:schemeClr val="bg1"/>
                </a:solidFill>
                <a:latin typeface="UD デジタル 教科書体 NP" panose="02020400000000000000" pitchFamily="18" charset="-128"/>
                <a:ea typeface="UD デジタル 教科書体 NP" panose="02020400000000000000" pitchFamily="18" charset="-128"/>
              </a:rPr>
              <a:t>※</a:t>
            </a:r>
            <a:r>
              <a:rPr kumimoji="1" lang="ja-JP" altLang="en-US" sz="1000" dirty="0">
                <a:solidFill>
                  <a:schemeClr val="bg1"/>
                </a:solidFill>
                <a:latin typeface="UD デジタル 教科書体 NP" panose="02020400000000000000" pitchFamily="18" charset="-128"/>
                <a:ea typeface="UD デジタル 教科書体 NP" panose="02020400000000000000" pitchFamily="18" charset="-128"/>
              </a:rPr>
              <a:t>令和６年度までの手続きや支援内容と同じです。</a:t>
            </a:r>
          </a:p>
        </p:txBody>
      </p:sp>
      <p:grpSp>
        <p:nvGrpSpPr>
          <p:cNvPr id="16" name="グループ化 15">
            <a:extLst>
              <a:ext uri="{FF2B5EF4-FFF2-40B4-BE49-F238E27FC236}">
                <a16:creationId xmlns:a16="http://schemas.microsoft.com/office/drawing/2014/main" id="{C33052A7-0C70-EEF3-96C0-B738B225F0F4}"/>
              </a:ext>
            </a:extLst>
          </p:cNvPr>
          <p:cNvGrpSpPr/>
          <p:nvPr/>
        </p:nvGrpSpPr>
        <p:grpSpPr>
          <a:xfrm>
            <a:off x="165437" y="1068983"/>
            <a:ext cx="7326452" cy="1866705"/>
            <a:chOff x="165437" y="1148493"/>
            <a:chExt cx="7326452" cy="1866705"/>
          </a:xfrm>
        </p:grpSpPr>
        <p:sp>
          <p:nvSpPr>
            <p:cNvPr id="52" name="テキスト ボックス 51">
              <a:extLst>
                <a:ext uri="{FF2B5EF4-FFF2-40B4-BE49-F238E27FC236}">
                  <a16:creationId xmlns:a16="http://schemas.microsoft.com/office/drawing/2014/main" id="{B1311AEA-690A-4066-1DC2-76ADE6C92C65}"/>
                </a:ext>
              </a:extLst>
            </p:cNvPr>
            <p:cNvSpPr txBox="1"/>
            <p:nvPr/>
          </p:nvSpPr>
          <p:spPr>
            <a:xfrm>
              <a:off x="165437" y="1148493"/>
              <a:ext cx="7228800" cy="1866705"/>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38164358-9A04-7FA5-B6D9-B552E7D327F4}"/>
                </a:ext>
              </a:extLst>
            </p:cNvPr>
            <p:cNvSpPr/>
            <p:nvPr/>
          </p:nvSpPr>
          <p:spPr>
            <a:xfrm>
              <a:off x="260432" y="1196004"/>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お申し込みについて</a:t>
              </a:r>
            </a:p>
          </p:txBody>
        </p:sp>
        <p:pic>
          <p:nvPicPr>
            <p:cNvPr id="21" name="グラフィックス 20">
              <a:extLst>
                <a:ext uri="{FF2B5EF4-FFF2-40B4-BE49-F238E27FC236}">
                  <a16:creationId xmlns:a16="http://schemas.microsoft.com/office/drawing/2014/main" id="{33FAAD66-A183-79A8-BEE9-E90B7FC8CE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74381" y="1265599"/>
              <a:ext cx="302397" cy="302397"/>
            </a:xfrm>
            <a:prstGeom prst="rect">
              <a:avLst/>
            </a:prstGeom>
          </p:spPr>
        </p:pic>
        <p:sp>
          <p:nvSpPr>
            <p:cNvPr id="36" name="四角形: 角を丸くする 35">
              <a:extLst>
                <a:ext uri="{FF2B5EF4-FFF2-40B4-BE49-F238E27FC236}">
                  <a16:creationId xmlns:a16="http://schemas.microsoft.com/office/drawing/2014/main" id="{71951C1B-6AFA-392B-60E4-4CDA6DE46418}"/>
                </a:ext>
              </a:extLst>
            </p:cNvPr>
            <p:cNvSpPr/>
            <p:nvPr/>
          </p:nvSpPr>
          <p:spPr>
            <a:xfrm>
              <a:off x="263089" y="1588043"/>
              <a:ext cx="7025373" cy="475285"/>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lvl="0">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新入生</a:t>
              </a:r>
              <a:r>
                <a:rPr kumimoji="1" lang="ja-JP" altLang="en-US"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の皆さん</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37" name="四角形: 角を丸くする 36">
              <a:extLst>
                <a:ext uri="{FF2B5EF4-FFF2-40B4-BE49-F238E27FC236}">
                  <a16:creationId xmlns:a16="http://schemas.microsoft.com/office/drawing/2014/main" id="{29399BC3-B668-6F9A-5BF8-A5A76AD1B091}"/>
                </a:ext>
              </a:extLst>
            </p:cNvPr>
            <p:cNvSpPr/>
            <p:nvPr/>
          </p:nvSpPr>
          <p:spPr>
            <a:xfrm>
              <a:off x="263089" y="2138933"/>
              <a:ext cx="7025373" cy="475285"/>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lvl="0">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在校生</a:t>
              </a:r>
              <a:r>
                <a:rPr kumimoji="1" lang="ja-JP" altLang="en-US"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の皆さん</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cxnSp>
          <p:nvCxnSpPr>
            <p:cNvPr id="40" name="直線コネクタ 39">
              <a:extLst>
                <a:ext uri="{FF2B5EF4-FFF2-40B4-BE49-F238E27FC236}">
                  <a16:creationId xmlns:a16="http://schemas.microsoft.com/office/drawing/2014/main" id="{86A3E9DB-0226-ED1D-FD13-E2A3F0128E3A}"/>
                </a:ext>
              </a:extLst>
            </p:cNvPr>
            <p:cNvCxnSpPr>
              <a:cxnSpLocks/>
            </p:cNvCxnSpPr>
            <p:nvPr/>
          </p:nvCxnSpPr>
          <p:spPr>
            <a:xfrm>
              <a:off x="1663570" y="1645685"/>
              <a:ext cx="0" cy="3600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9061196D-75EA-794C-0797-3D26E29ABFCE}"/>
                </a:ext>
              </a:extLst>
            </p:cNvPr>
            <p:cNvCxnSpPr>
              <a:cxnSpLocks/>
            </p:cNvCxnSpPr>
            <p:nvPr/>
          </p:nvCxnSpPr>
          <p:spPr>
            <a:xfrm>
              <a:off x="1663570" y="2196575"/>
              <a:ext cx="0" cy="3600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化 45">
              <a:extLst>
                <a:ext uri="{FF2B5EF4-FFF2-40B4-BE49-F238E27FC236}">
                  <a16:creationId xmlns:a16="http://schemas.microsoft.com/office/drawing/2014/main" id="{98DB4526-5EDE-6CDC-727A-0FEB7E2473D8}"/>
                </a:ext>
              </a:extLst>
            </p:cNvPr>
            <p:cNvGrpSpPr/>
            <p:nvPr/>
          </p:nvGrpSpPr>
          <p:grpSpPr>
            <a:xfrm>
              <a:off x="1808607" y="1633815"/>
              <a:ext cx="5683282" cy="408031"/>
              <a:chOff x="2811341" y="722291"/>
              <a:chExt cx="5683282" cy="408031"/>
            </a:xfrm>
          </p:grpSpPr>
          <p:sp>
            <p:nvSpPr>
              <p:cNvPr id="48" name="角丸四角形 31">
                <a:extLst>
                  <a:ext uri="{FF2B5EF4-FFF2-40B4-BE49-F238E27FC236}">
                    <a16:creationId xmlns:a16="http://schemas.microsoft.com/office/drawing/2014/main" id="{3EF8D382-B181-39C9-42FB-BD9E01A2C969}"/>
                  </a:ext>
                </a:extLst>
              </p:cNvPr>
              <p:cNvSpPr/>
              <p:nvPr/>
            </p:nvSpPr>
            <p:spPr>
              <a:xfrm>
                <a:off x="3922061" y="730408"/>
                <a:ext cx="4572562"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手続きが必要な時期に学校から案内があります。</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49" name="角丸四角形 31">
                <a:extLst>
                  <a:ext uri="{FF2B5EF4-FFF2-40B4-BE49-F238E27FC236}">
                    <a16:creationId xmlns:a16="http://schemas.microsoft.com/office/drawing/2014/main" id="{E1DAC552-AA93-AA27-044E-C04DC84198AB}"/>
                  </a:ext>
                </a:extLst>
              </p:cNvPr>
              <p:cNvSpPr/>
              <p:nvPr/>
            </p:nvSpPr>
            <p:spPr>
              <a:xfrm>
                <a:off x="2811341" y="722291"/>
                <a:ext cx="1090900" cy="188858"/>
              </a:xfrm>
              <a:prstGeom prst="roundRect">
                <a:avLst>
                  <a:gd name="adj" fmla="val 20056"/>
                </a:avLst>
              </a:prstGeom>
              <a:solidFill>
                <a:srgbClr val="FF66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1000" b="1" dirty="0">
                    <a:solidFill>
                      <a:schemeClr val="bg1"/>
                    </a:solidFill>
                    <a:latin typeface="UD デジタル 教科書体 NP" panose="02020400000000000000" pitchFamily="18" charset="-128"/>
                    <a:ea typeface="UD デジタル 教科書体 NP" panose="02020400000000000000" pitchFamily="18" charset="-128"/>
                  </a:rPr>
                  <a:t>入学時の４月など</a:t>
                </a:r>
                <a:endParaRPr kumimoji="1" lang="ja-JP" altLang="en-US" sz="10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13" name="角丸四角形 31">
                <a:extLst>
                  <a:ext uri="{FF2B5EF4-FFF2-40B4-BE49-F238E27FC236}">
                    <a16:creationId xmlns:a16="http://schemas.microsoft.com/office/drawing/2014/main" id="{48D18CF9-C477-86FB-422F-C827555DE1F3}"/>
                  </a:ext>
                </a:extLst>
              </p:cNvPr>
              <p:cNvSpPr/>
              <p:nvPr/>
            </p:nvSpPr>
            <p:spPr>
              <a:xfrm>
                <a:off x="2815870" y="930977"/>
                <a:ext cx="4572562"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必ず確認してください。</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grpSp>
          <p:nvGrpSpPr>
            <p:cNvPr id="51" name="グループ化 50">
              <a:extLst>
                <a:ext uri="{FF2B5EF4-FFF2-40B4-BE49-F238E27FC236}">
                  <a16:creationId xmlns:a16="http://schemas.microsoft.com/office/drawing/2014/main" id="{00D4CAF4-0454-205C-15F9-B066C5EC593F}"/>
                </a:ext>
              </a:extLst>
            </p:cNvPr>
            <p:cNvGrpSpPr/>
            <p:nvPr/>
          </p:nvGrpSpPr>
          <p:grpSpPr>
            <a:xfrm>
              <a:off x="1808606" y="2278388"/>
              <a:ext cx="4154015" cy="207462"/>
              <a:chOff x="2811340" y="722291"/>
              <a:chExt cx="4154015" cy="207462"/>
            </a:xfrm>
          </p:grpSpPr>
          <p:sp>
            <p:nvSpPr>
              <p:cNvPr id="53" name="角丸四角形 31">
                <a:extLst>
                  <a:ext uri="{FF2B5EF4-FFF2-40B4-BE49-F238E27FC236}">
                    <a16:creationId xmlns:a16="http://schemas.microsoft.com/office/drawing/2014/main" id="{C81DC90E-B213-EEE5-C681-5F7490CFD61F}"/>
                  </a:ext>
                </a:extLst>
              </p:cNvPr>
              <p:cNvSpPr/>
              <p:nvPr/>
            </p:nvSpPr>
            <p:spPr>
              <a:xfrm>
                <a:off x="5333799" y="730408"/>
                <a:ext cx="1631556"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just">
                  <a:lnSpc>
                    <a:spcPct val="110000"/>
                  </a:lnSpc>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学校から案内があります。</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55" name="角丸四角形 31">
                <a:extLst>
                  <a:ext uri="{FF2B5EF4-FFF2-40B4-BE49-F238E27FC236}">
                    <a16:creationId xmlns:a16="http://schemas.microsoft.com/office/drawing/2014/main" id="{8F4F9E76-8A43-2F68-F842-142C421B6E23}"/>
                  </a:ext>
                </a:extLst>
              </p:cNvPr>
              <p:cNvSpPr/>
              <p:nvPr/>
            </p:nvSpPr>
            <p:spPr>
              <a:xfrm>
                <a:off x="2811340" y="722291"/>
                <a:ext cx="2502305" cy="188858"/>
              </a:xfrm>
              <a:prstGeom prst="roundRect">
                <a:avLst>
                  <a:gd name="adj" fmla="val 20056"/>
                </a:avLst>
              </a:prstGeom>
              <a:solidFill>
                <a:srgbClr val="FF66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1000" b="1" dirty="0">
                    <a:solidFill>
                      <a:schemeClr val="bg1"/>
                    </a:solidFill>
                    <a:latin typeface="UD デジタル 教科書体 NP" panose="02020400000000000000" pitchFamily="18" charset="-128"/>
                    <a:ea typeface="UD デジタル 教科書体 NP" panose="02020400000000000000" pitchFamily="18" charset="-128"/>
                  </a:rPr>
                  <a:t>収入状況の届出が必要となる</a:t>
                </a:r>
                <a:r>
                  <a:rPr lang="en-US" altLang="ja-JP" sz="1000" b="1" dirty="0">
                    <a:solidFill>
                      <a:schemeClr val="bg1"/>
                    </a:solidFill>
                    <a:latin typeface="UD デジタル 教科書体 NP" panose="02020400000000000000" pitchFamily="18" charset="-128"/>
                    <a:ea typeface="UD デジタル 教科書体 NP" panose="02020400000000000000" pitchFamily="18" charset="-128"/>
                  </a:rPr>
                  <a:t>7</a:t>
                </a:r>
                <a:r>
                  <a:rPr lang="ja-JP" altLang="en-US" sz="1000" b="1" dirty="0">
                    <a:solidFill>
                      <a:schemeClr val="bg1"/>
                    </a:solidFill>
                    <a:latin typeface="UD デジタル 教科書体 NP" panose="02020400000000000000" pitchFamily="18" charset="-128"/>
                    <a:ea typeface="UD デジタル 教科書体 NP" panose="02020400000000000000" pitchFamily="18" charset="-128"/>
                  </a:rPr>
                  <a:t>月頃までに</a:t>
                </a:r>
                <a:endParaRPr kumimoji="1" lang="ja-JP" altLang="en-US" sz="1000" dirty="0">
                  <a:solidFill>
                    <a:schemeClr val="bg1"/>
                  </a:solidFill>
                  <a:latin typeface="UD デジタル 教科書体 NP" panose="02020400000000000000" pitchFamily="18" charset="-128"/>
                  <a:ea typeface="UD デジタル 教科書体 NP" panose="02020400000000000000" pitchFamily="18" charset="-128"/>
                </a:endParaRPr>
              </a:p>
            </p:txBody>
          </p:sp>
        </p:grpSp>
        <p:sp>
          <p:nvSpPr>
            <p:cNvPr id="57" name="角丸四角形 31">
              <a:extLst>
                <a:ext uri="{FF2B5EF4-FFF2-40B4-BE49-F238E27FC236}">
                  <a16:creationId xmlns:a16="http://schemas.microsoft.com/office/drawing/2014/main" id="{346AA0CD-A83D-D3F0-10A0-214A8529C1A1}"/>
                </a:ext>
              </a:extLst>
            </p:cNvPr>
            <p:cNvSpPr/>
            <p:nvPr/>
          </p:nvSpPr>
          <p:spPr>
            <a:xfrm>
              <a:off x="402940" y="2651516"/>
              <a:ext cx="6106378" cy="331652"/>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nSpc>
                  <a:spcPct val="110000"/>
                </a:lnSpc>
                <a:buFont typeface="游ゴシック" panose="020B0400000000000000" pitchFamily="50" charset="-128"/>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原則として、</a:t>
              </a: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オンラインで申請</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します。また、</a:t>
              </a: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マイナンバーを利用</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することで手続が簡単になります。</a:t>
              </a:r>
              <a:b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b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　（都道府県ごとに申請方法が異なるので、学校からの案内に従って申請してください。）</a:t>
              </a:r>
            </a:p>
          </p:txBody>
        </p:sp>
      </p:grpSp>
      <p:sp>
        <p:nvSpPr>
          <p:cNvPr id="59" name="四角形: 角を丸くする 58">
            <a:extLst>
              <a:ext uri="{FF2B5EF4-FFF2-40B4-BE49-F238E27FC236}">
                <a16:creationId xmlns:a16="http://schemas.microsoft.com/office/drawing/2014/main" id="{941E5510-9584-C733-715B-787B23A16F63}"/>
              </a:ext>
            </a:extLst>
          </p:cNvPr>
          <p:cNvSpPr/>
          <p:nvPr/>
        </p:nvSpPr>
        <p:spPr>
          <a:xfrm>
            <a:off x="260432" y="3070312"/>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対象となる方の判定基準について</a:t>
            </a:r>
          </a:p>
        </p:txBody>
      </p:sp>
      <p:pic>
        <p:nvPicPr>
          <p:cNvPr id="61" name="グラフィックス 60">
            <a:extLst>
              <a:ext uri="{FF2B5EF4-FFF2-40B4-BE49-F238E27FC236}">
                <a16:creationId xmlns:a16="http://schemas.microsoft.com/office/drawing/2014/main" id="{B70728E1-2C65-9C59-AC7B-5E2D225E935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49086" y="3035234"/>
            <a:ext cx="394862" cy="394862"/>
          </a:xfrm>
          <a:prstGeom prst="rect">
            <a:avLst/>
          </a:prstGeom>
        </p:spPr>
      </p:pic>
      <p:sp>
        <p:nvSpPr>
          <p:cNvPr id="62" name="テキスト ボックス 61">
            <a:extLst>
              <a:ext uri="{FF2B5EF4-FFF2-40B4-BE49-F238E27FC236}">
                <a16:creationId xmlns:a16="http://schemas.microsoft.com/office/drawing/2014/main" id="{C85870F6-01C9-221B-8700-633DF4BF4B91}"/>
              </a:ext>
            </a:extLst>
          </p:cNvPr>
          <p:cNvSpPr txBox="1"/>
          <p:nvPr/>
        </p:nvSpPr>
        <p:spPr>
          <a:xfrm>
            <a:off x="189802" y="3449647"/>
            <a:ext cx="5997743" cy="292388"/>
          </a:xfrm>
          <a:prstGeom prst="rect">
            <a:avLst/>
          </a:prstGeom>
          <a:noFill/>
        </p:spPr>
        <p:txBody>
          <a:bodyPr wrap="square" rtlCol="0">
            <a:spAutoFit/>
          </a:bodyPr>
          <a:lstStyle/>
          <a:p>
            <a:pPr defTabSz="414772" eaLnBrk="1" fontAlgn="auto" hangingPunct="1">
              <a:spcBef>
                <a:spcPts val="0"/>
              </a:spcBef>
              <a:spcAft>
                <a:spcPts val="0"/>
              </a:spcAft>
            </a:pPr>
            <a:r>
              <a:rPr lang="ja-JP" altLang="en-US" sz="1300" b="1" dirty="0">
                <a:solidFill>
                  <a:srgbClr val="0099FF"/>
                </a:solidFill>
                <a:latin typeface="UD デジタル 教科書体 NP" panose="02020400000000000000" pitchFamily="18" charset="-128"/>
                <a:ea typeface="UD デジタル 教科書体 NP" panose="02020400000000000000" pitchFamily="18" charset="-128"/>
              </a:rPr>
              <a:t>次の計算式</a:t>
            </a:r>
            <a:r>
              <a:rPr lang="en-US" altLang="ja-JP" sz="900" dirty="0">
                <a:latin typeface="UD デジタル 教科書体 NP" panose="02020400000000000000" pitchFamily="18" charset="-128"/>
                <a:ea typeface="UD デジタル 教科書体 NP" panose="02020400000000000000" pitchFamily="18" charset="-128"/>
              </a:rPr>
              <a:t>(</a:t>
            </a:r>
            <a:r>
              <a:rPr lang="ja-JP" altLang="en-US" sz="900" dirty="0">
                <a:latin typeface="UD デジタル 教科書体 NP" panose="02020400000000000000" pitchFamily="18" charset="-128"/>
                <a:ea typeface="UD デジタル 教科書体 NP" panose="02020400000000000000" pitchFamily="18" charset="-128"/>
              </a:rPr>
              <a:t>両親</a:t>
            </a:r>
            <a:r>
              <a:rPr lang="en-US" altLang="ja-JP" sz="900" dirty="0">
                <a:latin typeface="UD デジタル 教科書体 NP" panose="02020400000000000000" pitchFamily="18" charset="-128"/>
                <a:ea typeface="UD デジタル 教科書体 NP" panose="02020400000000000000" pitchFamily="18" charset="-128"/>
              </a:rPr>
              <a:t>2</a:t>
            </a:r>
            <a:r>
              <a:rPr lang="ja-JP" altLang="en-US" sz="900" dirty="0">
                <a:latin typeface="UD デジタル 教科書体 NP" panose="02020400000000000000" pitchFamily="18" charset="-128"/>
                <a:ea typeface="UD デジタル 教科書体 NP" panose="02020400000000000000" pitchFamily="18" charset="-128"/>
              </a:rPr>
              <a:t>人分の合計額</a:t>
            </a:r>
            <a:r>
              <a:rPr lang="en-US" altLang="ja-JP" sz="900" dirty="0">
                <a:latin typeface="UD デジタル 教科書体 NP" panose="02020400000000000000" pitchFamily="18" charset="-128"/>
                <a:ea typeface="UD デジタル 教科書体 NP" panose="02020400000000000000" pitchFamily="18" charset="-128"/>
              </a:rPr>
              <a:t>)</a:t>
            </a: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により判定します。</a:t>
            </a:r>
            <a:endParaRPr lang="en-US" altLang="ja-JP" sz="13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63" name="四角形: 角を丸くする 62">
            <a:extLst>
              <a:ext uri="{FF2B5EF4-FFF2-40B4-BE49-F238E27FC236}">
                <a16:creationId xmlns:a16="http://schemas.microsoft.com/office/drawing/2014/main" id="{47973B5F-1D39-72F0-5D94-8F008891AA00}"/>
              </a:ext>
            </a:extLst>
          </p:cNvPr>
          <p:cNvSpPr/>
          <p:nvPr/>
        </p:nvSpPr>
        <p:spPr>
          <a:xfrm>
            <a:off x="263089" y="3724087"/>
            <a:ext cx="556061" cy="769778"/>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計算式</a:t>
            </a:r>
            <a:endParaRPr kumimoji="1" lang="en-US" altLang="ja-JP"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65" name="角丸四角形 31">
            <a:extLst>
              <a:ext uri="{FF2B5EF4-FFF2-40B4-BE49-F238E27FC236}">
                <a16:creationId xmlns:a16="http://schemas.microsoft.com/office/drawing/2014/main" id="{1700FF2F-2E4C-7AF6-24E7-E847A8B84AAF}"/>
              </a:ext>
            </a:extLst>
          </p:cNvPr>
          <p:cNvSpPr/>
          <p:nvPr/>
        </p:nvSpPr>
        <p:spPr>
          <a:xfrm>
            <a:off x="944832" y="3999199"/>
            <a:ext cx="1677356" cy="292388"/>
          </a:xfrm>
          <a:prstGeom prst="roundRect">
            <a:avLst>
              <a:gd name="adj" fmla="val 20056"/>
            </a:avLst>
          </a:prstGeom>
          <a:solidFill>
            <a:srgbClr val="FF66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1050" b="1" dirty="0">
                <a:solidFill>
                  <a:schemeClr val="bg1"/>
                </a:solidFill>
                <a:latin typeface="UD デジタル 教科書体 NP" panose="02020400000000000000" pitchFamily="18" charset="-128"/>
                <a:ea typeface="UD デジタル 教科書体 NP" panose="02020400000000000000" pitchFamily="18" charset="-128"/>
              </a:rPr>
              <a:t>市町村民税の課税標準額</a:t>
            </a:r>
            <a:endParaRPr kumimoji="1" lang="ja-JP" altLang="en-US" sz="105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66" name="角丸四角形 31">
            <a:extLst>
              <a:ext uri="{FF2B5EF4-FFF2-40B4-BE49-F238E27FC236}">
                <a16:creationId xmlns:a16="http://schemas.microsoft.com/office/drawing/2014/main" id="{113BD039-0C25-B705-D795-69767C871C8A}"/>
              </a:ext>
            </a:extLst>
          </p:cNvPr>
          <p:cNvSpPr/>
          <p:nvPr/>
        </p:nvSpPr>
        <p:spPr>
          <a:xfrm>
            <a:off x="2643430" y="4030590"/>
            <a:ext cx="892611" cy="253686"/>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 </a:t>
            </a:r>
            <a:r>
              <a:rPr kumimoji="1" lang="en-US" altLang="ja-JP" sz="1200" b="1" dirty="0">
                <a:solidFill>
                  <a:srgbClr val="FF6600"/>
                </a:solidFill>
                <a:latin typeface="UD デジタル 教科書体 NP" panose="02020400000000000000" pitchFamily="18" charset="-128"/>
                <a:ea typeface="UD デジタル 教科書体 NP" panose="02020400000000000000" pitchFamily="18" charset="-128"/>
              </a:rPr>
              <a:t>6</a:t>
            </a:r>
            <a:r>
              <a:rPr kumimoji="1" lang="ja-JP" altLang="en-US" sz="1200" b="1" dirty="0">
                <a:solidFill>
                  <a:srgbClr val="FF6600"/>
                </a:solidFill>
                <a:latin typeface="UD デジタル 教科書体 NP" panose="02020400000000000000" pitchFamily="18" charset="-128"/>
                <a:ea typeface="UD デジタル 教科書体 NP" panose="02020400000000000000" pitchFamily="18" charset="-128"/>
              </a:rPr>
              <a:t>％ </a:t>
            </a:r>
            <a:r>
              <a:rPr kumimoji="1" lang="ja-JP" altLang="en-US"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endPar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67" name="角丸四角形 31">
            <a:extLst>
              <a:ext uri="{FF2B5EF4-FFF2-40B4-BE49-F238E27FC236}">
                <a16:creationId xmlns:a16="http://schemas.microsoft.com/office/drawing/2014/main" id="{84C12100-5AE1-AB9A-CD87-77E7A8E996A8}"/>
              </a:ext>
            </a:extLst>
          </p:cNvPr>
          <p:cNvSpPr/>
          <p:nvPr/>
        </p:nvSpPr>
        <p:spPr>
          <a:xfrm>
            <a:off x="3364112" y="3999199"/>
            <a:ext cx="1660749" cy="292388"/>
          </a:xfrm>
          <a:prstGeom prst="roundRect">
            <a:avLst>
              <a:gd name="adj" fmla="val 20056"/>
            </a:avLst>
          </a:prstGeom>
          <a:solidFill>
            <a:srgbClr val="FF66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1050" b="1" dirty="0">
                <a:solidFill>
                  <a:schemeClr val="bg1"/>
                </a:solidFill>
                <a:latin typeface="UD デジタル 教科書体 NP" panose="02020400000000000000" pitchFamily="18" charset="-128"/>
                <a:ea typeface="UD デジタル 教科書体 NP" panose="02020400000000000000" pitchFamily="18" charset="-128"/>
              </a:rPr>
              <a:t>市町村民税の調整控除の額</a:t>
            </a:r>
            <a:endParaRPr kumimoji="1" lang="ja-JP" altLang="en-US" sz="105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70" name="角丸四角形 31">
            <a:extLst>
              <a:ext uri="{FF2B5EF4-FFF2-40B4-BE49-F238E27FC236}">
                <a16:creationId xmlns:a16="http://schemas.microsoft.com/office/drawing/2014/main" id="{DA6A3486-FA71-BC97-3296-8B3D5338050C}"/>
              </a:ext>
            </a:extLst>
          </p:cNvPr>
          <p:cNvSpPr/>
          <p:nvPr/>
        </p:nvSpPr>
        <p:spPr>
          <a:xfrm>
            <a:off x="867212" y="4354859"/>
            <a:ext cx="3374322" cy="144366"/>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spAutoFit/>
          </a:bodyPr>
          <a:lstStyle/>
          <a:p>
            <a:pPr marL="85725" indent="-85725">
              <a:lnSpc>
                <a:spcPct val="110000"/>
              </a:lnSpc>
              <a:buFont typeface="游ゴシック" panose="020B0400000000000000" pitchFamily="50" charset="-128"/>
              <a:buChar char="※"/>
            </a:pP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 </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政令指定都市の場合は、「調整控除の額」に</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3/4</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を乗じて計算します。</a:t>
            </a:r>
          </a:p>
        </p:txBody>
      </p:sp>
      <p:grpSp>
        <p:nvGrpSpPr>
          <p:cNvPr id="17" name="グループ化 16">
            <a:extLst>
              <a:ext uri="{FF2B5EF4-FFF2-40B4-BE49-F238E27FC236}">
                <a16:creationId xmlns:a16="http://schemas.microsoft.com/office/drawing/2014/main" id="{BECFFC6F-5CCC-825D-4EC9-E8407EB8ADD5}"/>
              </a:ext>
            </a:extLst>
          </p:cNvPr>
          <p:cNvGrpSpPr/>
          <p:nvPr/>
        </p:nvGrpSpPr>
        <p:grpSpPr>
          <a:xfrm>
            <a:off x="5140853" y="3457094"/>
            <a:ext cx="2147610" cy="1065489"/>
            <a:chOff x="5140853" y="3735386"/>
            <a:chExt cx="2147610" cy="1065489"/>
          </a:xfrm>
        </p:grpSpPr>
        <p:sp>
          <p:nvSpPr>
            <p:cNvPr id="72" name="二等辺三角形 71">
              <a:extLst>
                <a:ext uri="{FF2B5EF4-FFF2-40B4-BE49-F238E27FC236}">
                  <a16:creationId xmlns:a16="http://schemas.microsoft.com/office/drawing/2014/main" id="{5AD0BC9B-E9EA-6FE6-0417-5DAD665D9DC1}"/>
                </a:ext>
              </a:extLst>
            </p:cNvPr>
            <p:cNvSpPr/>
            <p:nvPr/>
          </p:nvSpPr>
          <p:spPr>
            <a:xfrm rot="16200000">
              <a:off x="5211536" y="4019396"/>
              <a:ext cx="231628" cy="372993"/>
            </a:xfrm>
            <a:prstGeom prst="triangle">
              <a:avLst/>
            </a:prstGeom>
            <a:solidFill>
              <a:srgbClr val="FFF1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3" name="テキスト ボックス 72">
              <a:extLst>
                <a:ext uri="{FF2B5EF4-FFF2-40B4-BE49-F238E27FC236}">
                  <a16:creationId xmlns:a16="http://schemas.microsoft.com/office/drawing/2014/main" id="{44D6E82E-F1A8-C315-8414-F5891C8303BE}"/>
                </a:ext>
              </a:extLst>
            </p:cNvPr>
            <p:cNvSpPr txBox="1"/>
            <p:nvPr/>
          </p:nvSpPr>
          <p:spPr>
            <a:xfrm>
              <a:off x="5285847" y="3735386"/>
              <a:ext cx="2002616" cy="1065489"/>
            </a:xfrm>
            <a:prstGeom prst="roundRect">
              <a:avLst>
                <a:gd name="adj" fmla="val 6698"/>
              </a:avLst>
            </a:prstGeom>
            <a:solidFill>
              <a:srgbClr val="FFF1E7"/>
            </a:solidFill>
          </p:spPr>
          <p:txBody>
            <a:bodyPr wrap="square" lIns="36000" tIns="72000" rIns="36000" bIns="36000" rtlCol="0" anchor="t" anchorCtr="0">
              <a:noAutofit/>
            </a:bodyPr>
            <a:lstStyle/>
            <a:p>
              <a:r>
                <a:rPr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ご自身の課税標準額などは</a:t>
              </a:r>
              <a:r>
                <a:rPr lang="ja-JP" altLang="en-US" sz="800" b="1" dirty="0">
                  <a:solidFill>
                    <a:srgbClr val="FF6600"/>
                  </a:solidFill>
                  <a:latin typeface="UD デジタル 教科書体 NP" panose="02020400000000000000" pitchFamily="18" charset="-128"/>
                  <a:ea typeface="UD デジタル 教科書体 NP" panose="02020400000000000000" pitchFamily="18" charset="-128"/>
                </a:rPr>
                <a:t>マイナポータルで「わたしの情報」</a:t>
              </a:r>
              <a:r>
                <a:rPr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から確認できます。</a:t>
              </a:r>
              <a:endParaRPr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r>
                <a:rPr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マイナンバーカードが必要です。</a:t>
              </a:r>
              <a:r>
                <a:rPr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endParaRPr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5" name="四角形: 角を丸くする 74">
              <a:extLst>
                <a:ext uri="{FF2B5EF4-FFF2-40B4-BE49-F238E27FC236}">
                  <a16:creationId xmlns:a16="http://schemas.microsoft.com/office/drawing/2014/main" id="{2AD4FEDF-03E1-A161-4B70-D7ABE286EEB8}"/>
                </a:ext>
              </a:extLst>
            </p:cNvPr>
            <p:cNvSpPr/>
            <p:nvPr/>
          </p:nvSpPr>
          <p:spPr>
            <a:xfrm>
              <a:off x="5339185" y="4213116"/>
              <a:ext cx="1886977" cy="540820"/>
            </a:xfrm>
            <a:prstGeom prst="roundRect">
              <a:avLst>
                <a:gd name="adj" fmla="val 1423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6" name="図 75">
              <a:extLst>
                <a:ext uri="{FF2B5EF4-FFF2-40B4-BE49-F238E27FC236}">
                  <a16:creationId xmlns:a16="http://schemas.microsoft.com/office/drawing/2014/main" id="{AE1B1EED-D28F-154C-1D84-DD907C0A20E7}"/>
                </a:ext>
              </a:extLst>
            </p:cNvPr>
            <p:cNvPicPr>
              <a:picLocks noChangeAspect="1"/>
            </p:cNvPicPr>
            <p:nvPr/>
          </p:nvPicPr>
          <p:blipFill rotWithShape="1">
            <a:blip r:embed="rId6">
              <a:extLst>
                <a:ext uri="{28A0092B-C50C-407E-A947-70E740481C1C}">
                  <a14:useLocalDpi xmlns:a14="http://schemas.microsoft.com/office/drawing/2010/main" val="0"/>
                </a:ext>
              </a:extLst>
            </a:blip>
            <a:srcRect l="8552" t="12208" r="8375" b="14881"/>
            <a:stretch/>
          </p:blipFill>
          <p:spPr>
            <a:xfrm>
              <a:off x="6509318" y="4227794"/>
              <a:ext cx="571953" cy="501992"/>
            </a:xfrm>
            <a:prstGeom prst="rect">
              <a:avLst/>
            </a:prstGeom>
          </p:spPr>
        </p:pic>
        <p:sp>
          <p:nvSpPr>
            <p:cNvPr id="77" name="角丸四角形 31">
              <a:extLst>
                <a:ext uri="{FF2B5EF4-FFF2-40B4-BE49-F238E27FC236}">
                  <a16:creationId xmlns:a16="http://schemas.microsoft.com/office/drawing/2014/main" id="{50F6ECA2-2453-6358-B25D-E55A8046439A}"/>
                </a:ext>
              </a:extLst>
            </p:cNvPr>
            <p:cNvSpPr/>
            <p:nvPr/>
          </p:nvSpPr>
          <p:spPr>
            <a:xfrm>
              <a:off x="5507535" y="4344653"/>
              <a:ext cx="792345" cy="294832"/>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ctr">
                <a:lnSpc>
                  <a:spcPct val="110000"/>
                </a:lnSpc>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マイナポータル</a:t>
              </a:r>
              <a:endPar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algn="ctr">
                <a:lnSpc>
                  <a:spcPct val="110000"/>
                </a:lnSpc>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ホームぺージ</a:t>
              </a:r>
            </a:p>
          </p:txBody>
        </p:sp>
        <p:sp>
          <p:nvSpPr>
            <p:cNvPr id="78" name="二等辺三角形 77">
              <a:extLst>
                <a:ext uri="{FF2B5EF4-FFF2-40B4-BE49-F238E27FC236}">
                  <a16:creationId xmlns:a16="http://schemas.microsoft.com/office/drawing/2014/main" id="{D011197B-F8D5-D8F9-0972-9A4854561AFC}"/>
                </a:ext>
              </a:extLst>
            </p:cNvPr>
            <p:cNvSpPr/>
            <p:nvPr/>
          </p:nvSpPr>
          <p:spPr>
            <a:xfrm rot="5400000">
              <a:off x="6315847" y="4447247"/>
              <a:ext cx="172367" cy="75208"/>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9" name="二等辺三角形 78">
            <a:extLst>
              <a:ext uri="{FF2B5EF4-FFF2-40B4-BE49-F238E27FC236}">
                <a16:creationId xmlns:a16="http://schemas.microsoft.com/office/drawing/2014/main" id="{7380AD07-DF19-4D2B-3E1B-7D9BF0C75178}"/>
              </a:ext>
            </a:extLst>
          </p:cNvPr>
          <p:cNvSpPr/>
          <p:nvPr/>
        </p:nvSpPr>
        <p:spPr>
          <a:xfrm rot="10800000">
            <a:off x="3454112" y="4516294"/>
            <a:ext cx="651451" cy="158652"/>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四角形: 角を丸くする 79">
            <a:extLst>
              <a:ext uri="{FF2B5EF4-FFF2-40B4-BE49-F238E27FC236}">
                <a16:creationId xmlns:a16="http://schemas.microsoft.com/office/drawing/2014/main" id="{9155AD26-A2E9-49CD-2157-881CCE398F46}"/>
              </a:ext>
            </a:extLst>
          </p:cNvPr>
          <p:cNvSpPr/>
          <p:nvPr/>
        </p:nvSpPr>
        <p:spPr>
          <a:xfrm>
            <a:off x="263089" y="4723757"/>
            <a:ext cx="7010133" cy="271145"/>
          </a:xfrm>
          <a:prstGeom prst="roundRect">
            <a:avLst>
              <a:gd name="adj" fmla="val 0"/>
            </a:avLst>
          </a:prstGeom>
          <a:solidFill>
            <a:srgbClr val="FFD2B3"/>
          </a:solidFill>
          <a:ln>
            <a:solidFill>
              <a:srgbClr val="FFD2B3"/>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2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上記による算出額</a:t>
            </a:r>
            <a:endParaRPr kumimoji="1" lang="en-US" altLang="ja-JP"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nvGrpSpPr>
          <p:cNvPr id="100" name="グループ化 99">
            <a:extLst>
              <a:ext uri="{FF2B5EF4-FFF2-40B4-BE49-F238E27FC236}">
                <a16:creationId xmlns:a16="http://schemas.microsoft.com/office/drawing/2014/main" id="{2EE3EC11-7CA4-E6A2-3E97-192A391F8B36}"/>
              </a:ext>
            </a:extLst>
          </p:cNvPr>
          <p:cNvGrpSpPr/>
          <p:nvPr/>
        </p:nvGrpSpPr>
        <p:grpSpPr>
          <a:xfrm>
            <a:off x="281256" y="5050355"/>
            <a:ext cx="4063829" cy="980055"/>
            <a:chOff x="511767" y="5460634"/>
            <a:chExt cx="4063829" cy="980055"/>
          </a:xfrm>
        </p:grpSpPr>
        <p:grpSp>
          <p:nvGrpSpPr>
            <p:cNvPr id="84" name="グループ化 83">
              <a:extLst>
                <a:ext uri="{FF2B5EF4-FFF2-40B4-BE49-F238E27FC236}">
                  <a16:creationId xmlns:a16="http://schemas.microsoft.com/office/drawing/2014/main" id="{A7A288B1-0068-13E8-47D2-3BE52E7409D2}"/>
                </a:ext>
              </a:extLst>
            </p:cNvPr>
            <p:cNvGrpSpPr/>
            <p:nvPr/>
          </p:nvGrpSpPr>
          <p:grpSpPr>
            <a:xfrm>
              <a:off x="1052885" y="5460634"/>
              <a:ext cx="1299890" cy="980055"/>
              <a:chOff x="402940" y="5458845"/>
              <a:chExt cx="1299890" cy="886418"/>
            </a:xfrm>
          </p:grpSpPr>
          <p:sp>
            <p:nvSpPr>
              <p:cNvPr id="81" name="四角形: 角を丸くする 80">
                <a:extLst>
                  <a:ext uri="{FF2B5EF4-FFF2-40B4-BE49-F238E27FC236}">
                    <a16:creationId xmlns:a16="http://schemas.microsoft.com/office/drawing/2014/main" id="{55C97A74-E572-8EC2-6335-2C5BEF12E80D}"/>
                  </a:ext>
                </a:extLst>
              </p:cNvPr>
              <p:cNvSpPr/>
              <p:nvPr/>
            </p:nvSpPr>
            <p:spPr>
              <a:xfrm>
                <a:off x="402940" y="5458845"/>
                <a:ext cx="1299890" cy="400228"/>
              </a:xfrm>
              <a:prstGeom prst="roundRect">
                <a:avLst>
                  <a:gd name="adj" fmla="val 0"/>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en-US" altLang="ja-JP" sz="1200" b="1" dirty="0">
                    <a:solidFill>
                      <a:srgbClr val="FF6600"/>
                    </a:solidFill>
                    <a:latin typeface="UD デジタル 教科書体 NP" panose="02020400000000000000" pitchFamily="18" charset="-128"/>
                    <a:ea typeface="UD デジタル 教科書体 NP" panose="02020400000000000000" pitchFamily="18" charset="-128"/>
                  </a:rPr>
                  <a:t>15</a:t>
                </a:r>
                <a:r>
                  <a:rPr kumimoji="1" lang="ja-JP" altLang="en-US" sz="1200" b="1" dirty="0">
                    <a:solidFill>
                      <a:srgbClr val="FF6600"/>
                    </a:solidFill>
                    <a:latin typeface="UD デジタル 教科書体 NP" panose="02020400000000000000" pitchFamily="18" charset="-128"/>
                    <a:ea typeface="UD デジタル 教科書体 NP" panose="02020400000000000000" pitchFamily="18" charset="-128"/>
                  </a:rPr>
                  <a:t>万</a:t>
                </a:r>
                <a:r>
                  <a:rPr kumimoji="1" lang="en-US" altLang="ja-JP" sz="1200" b="1" dirty="0">
                    <a:solidFill>
                      <a:srgbClr val="FF6600"/>
                    </a:solidFill>
                    <a:latin typeface="UD デジタル 教科書体 NP" panose="02020400000000000000" pitchFamily="18" charset="-128"/>
                    <a:ea typeface="UD デジタル 教科書体 NP" panose="02020400000000000000" pitchFamily="18" charset="-128"/>
                  </a:rPr>
                  <a:t>4,500</a:t>
                </a:r>
                <a:r>
                  <a:rPr kumimoji="1" lang="ja-JP" altLang="en-US" sz="1200" b="1" dirty="0">
                    <a:solidFill>
                      <a:srgbClr val="FF6600"/>
                    </a:solidFill>
                    <a:latin typeface="UD デジタル 教科書体 NP" panose="02020400000000000000" pitchFamily="18" charset="-128"/>
                    <a:ea typeface="UD デジタル 教科書体 NP" panose="02020400000000000000" pitchFamily="18" charset="-128"/>
                  </a:rPr>
                  <a:t>円</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未満</a:t>
                </a:r>
                <a:endParaRPr kumimoji="1"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82" name="四角形: 角を丸くする 81">
                <a:extLst>
                  <a:ext uri="{FF2B5EF4-FFF2-40B4-BE49-F238E27FC236}">
                    <a16:creationId xmlns:a16="http://schemas.microsoft.com/office/drawing/2014/main" id="{0F8D6099-E9F0-D7B2-F861-4D228A6F8EBE}"/>
                  </a:ext>
                </a:extLst>
              </p:cNvPr>
              <p:cNvSpPr/>
              <p:nvPr/>
            </p:nvSpPr>
            <p:spPr>
              <a:xfrm>
                <a:off x="402940" y="5945035"/>
                <a:ext cx="1299890" cy="400228"/>
              </a:xfrm>
              <a:prstGeom prst="roundRect">
                <a:avLst>
                  <a:gd name="adj" fmla="val 0"/>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15</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4,500</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円以上</a:t>
                </a:r>
                <a:endPar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lvl="0" algn="ctr">
                  <a:defRPr/>
                </a:pPr>
                <a:r>
                  <a:rPr kumimoji="1" lang="en-US" altLang="ja-JP" sz="1200" b="1" dirty="0">
                    <a:solidFill>
                      <a:srgbClr val="FF6600"/>
                    </a:solidFill>
                    <a:latin typeface="UD デジタル 教科書体 NP" panose="02020400000000000000" pitchFamily="18" charset="-128"/>
                    <a:ea typeface="UD デジタル 教科書体 NP" panose="02020400000000000000" pitchFamily="18" charset="-128"/>
                  </a:rPr>
                  <a:t>30</a:t>
                </a:r>
                <a:r>
                  <a:rPr kumimoji="1" lang="ja-JP" altLang="en-US" sz="1200" b="1" dirty="0">
                    <a:solidFill>
                      <a:srgbClr val="FF6600"/>
                    </a:solidFill>
                    <a:latin typeface="UD デジタル 教科書体 NP" panose="02020400000000000000" pitchFamily="18" charset="-128"/>
                    <a:ea typeface="UD デジタル 教科書体 NP" panose="02020400000000000000" pitchFamily="18" charset="-128"/>
                  </a:rPr>
                  <a:t>万</a:t>
                </a:r>
                <a:r>
                  <a:rPr kumimoji="1" lang="en-US" altLang="ja-JP" sz="1200" b="1" dirty="0">
                    <a:solidFill>
                      <a:srgbClr val="FF6600"/>
                    </a:solidFill>
                    <a:latin typeface="UD デジタル 教科書体 NP" panose="02020400000000000000" pitchFamily="18" charset="-128"/>
                    <a:ea typeface="UD デジタル 教科書体 NP" panose="02020400000000000000" pitchFamily="18" charset="-128"/>
                  </a:rPr>
                  <a:t>4,200</a:t>
                </a:r>
                <a:r>
                  <a:rPr kumimoji="1" lang="ja-JP" altLang="en-US" sz="1200" b="1" dirty="0">
                    <a:solidFill>
                      <a:srgbClr val="FF6600"/>
                    </a:solidFill>
                    <a:latin typeface="UD デジタル 教科書体 NP" panose="02020400000000000000" pitchFamily="18" charset="-128"/>
                    <a:ea typeface="UD デジタル 教科書体 NP" panose="02020400000000000000" pitchFamily="18" charset="-128"/>
                  </a:rPr>
                  <a:t>円</a:t>
                </a:r>
                <a:r>
                  <a:rPr kumimoji="1"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未満</a:t>
                </a:r>
                <a:endParaRPr kumimoji="1" lang="en-US" altLang="ja-JP"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sp>
          <p:nvSpPr>
            <p:cNvPr id="90" name="四角形: 角を丸くする 89">
              <a:extLst>
                <a:ext uri="{FF2B5EF4-FFF2-40B4-BE49-F238E27FC236}">
                  <a16:creationId xmlns:a16="http://schemas.microsoft.com/office/drawing/2014/main" id="{895DEDB1-BA1D-5A55-613D-DC04E1E6BDBC}"/>
                </a:ext>
              </a:extLst>
            </p:cNvPr>
            <p:cNvSpPr/>
            <p:nvPr/>
          </p:nvSpPr>
          <p:spPr>
            <a:xfrm>
              <a:off x="2495283" y="5460634"/>
              <a:ext cx="541118" cy="442506"/>
            </a:xfrm>
            <a:prstGeom prst="roundRect">
              <a:avLst>
                <a:gd name="adj" fmla="val 0"/>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支給額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91" name="四角形: 角を丸くする 90">
              <a:extLst>
                <a:ext uri="{FF2B5EF4-FFF2-40B4-BE49-F238E27FC236}">
                  <a16:creationId xmlns:a16="http://schemas.microsoft.com/office/drawing/2014/main" id="{DB99BC0A-5388-CE21-E679-531E88CCC7D5}"/>
                </a:ext>
              </a:extLst>
            </p:cNvPr>
            <p:cNvSpPr/>
            <p:nvPr/>
          </p:nvSpPr>
          <p:spPr>
            <a:xfrm>
              <a:off x="2495283" y="5998183"/>
              <a:ext cx="541118" cy="442506"/>
            </a:xfrm>
            <a:prstGeom prst="roundRect">
              <a:avLst>
                <a:gd name="adj" fmla="val 0"/>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支給額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92" name="四角形: 角を丸くする 91">
              <a:extLst>
                <a:ext uri="{FF2B5EF4-FFF2-40B4-BE49-F238E27FC236}">
                  <a16:creationId xmlns:a16="http://schemas.microsoft.com/office/drawing/2014/main" id="{3A33FA77-9CBB-FCD7-BA6E-EC3B1A608DA1}"/>
                </a:ext>
              </a:extLst>
            </p:cNvPr>
            <p:cNvSpPr/>
            <p:nvPr/>
          </p:nvSpPr>
          <p:spPr>
            <a:xfrm>
              <a:off x="3036401" y="5460634"/>
              <a:ext cx="1539195" cy="442506"/>
            </a:xfrm>
            <a:prstGeom prst="roundRect">
              <a:avLst>
                <a:gd name="adj" fmla="val 0"/>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最大 </a:t>
              </a: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39</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6,000</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円</a:t>
              </a:r>
              <a:endPar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endParaRPr>
            </a:p>
          </p:txBody>
        </p:sp>
        <p:sp>
          <p:nvSpPr>
            <p:cNvPr id="93" name="四角形: 角を丸くする 92">
              <a:extLst>
                <a:ext uri="{FF2B5EF4-FFF2-40B4-BE49-F238E27FC236}">
                  <a16:creationId xmlns:a16="http://schemas.microsoft.com/office/drawing/2014/main" id="{A783D576-1529-9552-8428-2FCE013FF355}"/>
                </a:ext>
              </a:extLst>
            </p:cNvPr>
            <p:cNvSpPr/>
            <p:nvPr/>
          </p:nvSpPr>
          <p:spPr>
            <a:xfrm>
              <a:off x="3036401" y="5998183"/>
              <a:ext cx="1539195" cy="442506"/>
            </a:xfrm>
            <a:prstGeom prst="roundRect">
              <a:avLst>
                <a:gd name="adj" fmla="val 0"/>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11</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8,800</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円</a:t>
              </a:r>
              <a:endPar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endParaRPr>
            </a:p>
          </p:txBody>
        </p:sp>
        <p:sp>
          <p:nvSpPr>
            <p:cNvPr id="95" name="二等辺三角形 94">
              <a:extLst>
                <a:ext uri="{FF2B5EF4-FFF2-40B4-BE49-F238E27FC236}">
                  <a16:creationId xmlns:a16="http://schemas.microsoft.com/office/drawing/2014/main" id="{6495BD4A-4463-B816-117B-D8FD6DA74AB4}"/>
                </a:ext>
              </a:extLst>
            </p:cNvPr>
            <p:cNvSpPr/>
            <p:nvPr/>
          </p:nvSpPr>
          <p:spPr>
            <a:xfrm rot="5400000">
              <a:off x="2337845" y="5647512"/>
              <a:ext cx="172367" cy="75208"/>
            </a:xfrm>
            <a:prstGeom prst="triangle">
              <a:avLst/>
            </a:prstGeom>
            <a:solidFill>
              <a:srgbClr val="00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二等辺三角形 95">
              <a:extLst>
                <a:ext uri="{FF2B5EF4-FFF2-40B4-BE49-F238E27FC236}">
                  <a16:creationId xmlns:a16="http://schemas.microsoft.com/office/drawing/2014/main" id="{0C854688-2BEC-6316-6969-32D42C6FD75F}"/>
                </a:ext>
              </a:extLst>
            </p:cNvPr>
            <p:cNvSpPr/>
            <p:nvPr/>
          </p:nvSpPr>
          <p:spPr>
            <a:xfrm rot="5400000">
              <a:off x="2337845" y="6181900"/>
              <a:ext cx="172367" cy="75208"/>
            </a:xfrm>
            <a:prstGeom prst="triangle">
              <a:avLst/>
            </a:prstGeom>
            <a:solidFill>
              <a:srgbClr val="00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四角形: 角を丸くする 97">
              <a:extLst>
                <a:ext uri="{FF2B5EF4-FFF2-40B4-BE49-F238E27FC236}">
                  <a16:creationId xmlns:a16="http://schemas.microsoft.com/office/drawing/2014/main" id="{1D3A89FE-9623-CB76-B0BA-8A78027DB604}"/>
                </a:ext>
              </a:extLst>
            </p:cNvPr>
            <p:cNvSpPr/>
            <p:nvPr/>
          </p:nvSpPr>
          <p:spPr>
            <a:xfrm>
              <a:off x="511767" y="5460634"/>
              <a:ext cx="541118" cy="442506"/>
            </a:xfrm>
            <a:prstGeom prst="roundRect">
              <a:avLst>
                <a:gd name="adj" fmla="val 0"/>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算出額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99" name="四角形: 角を丸くする 98">
              <a:extLst>
                <a:ext uri="{FF2B5EF4-FFF2-40B4-BE49-F238E27FC236}">
                  <a16:creationId xmlns:a16="http://schemas.microsoft.com/office/drawing/2014/main" id="{CD0FF6E9-EAD6-E528-F9E0-CD75CFDB227B}"/>
                </a:ext>
              </a:extLst>
            </p:cNvPr>
            <p:cNvSpPr/>
            <p:nvPr/>
          </p:nvSpPr>
          <p:spPr>
            <a:xfrm>
              <a:off x="511767" y="5998183"/>
              <a:ext cx="541118" cy="442506"/>
            </a:xfrm>
            <a:prstGeom prst="roundRect">
              <a:avLst>
                <a:gd name="adj" fmla="val 0"/>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算出額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grpSp>
      <p:sp>
        <p:nvSpPr>
          <p:cNvPr id="101" name="角丸四角形 31">
            <a:extLst>
              <a:ext uri="{FF2B5EF4-FFF2-40B4-BE49-F238E27FC236}">
                <a16:creationId xmlns:a16="http://schemas.microsoft.com/office/drawing/2014/main" id="{E77A90DD-DE5F-7D73-DF4A-B78BE1A397F1}"/>
              </a:ext>
            </a:extLst>
          </p:cNvPr>
          <p:cNvSpPr/>
          <p:nvPr/>
        </p:nvSpPr>
        <p:spPr>
          <a:xfrm>
            <a:off x="4367885" y="5002159"/>
            <a:ext cx="2952601" cy="1015976"/>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just">
              <a:lnSpc>
                <a:spcPct val="110000"/>
              </a:lnSpc>
              <a:buFont typeface="游ゴシック" panose="020B0400000000000000" pitchFamily="50" charset="-128"/>
              <a:buChar char="※"/>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収入の修正申告や税額の更正決定により市町村民税の課税所得額（課税標準額）又は市町村民税の調整控除額の変更があった場合や、離婚・死別等により保護者等の変更があった場合は、受給資格や支給額の変更、就学支援金の返納等が生じる可能性がありますので、学校を通じて都道府県（国立高校等の場合は学校を通じて文部科学省）に対して、速やかに収入状況届出等を提出する必要があります。</a:t>
            </a:r>
          </a:p>
        </p:txBody>
      </p:sp>
      <p:graphicFrame>
        <p:nvGraphicFramePr>
          <p:cNvPr id="104" name="表 103">
            <a:extLst>
              <a:ext uri="{FF2B5EF4-FFF2-40B4-BE49-F238E27FC236}">
                <a16:creationId xmlns:a16="http://schemas.microsoft.com/office/drawing/2014/main" id="{BF60666E-9941-BE27-09BB-84F78A7A6D5B}"/>
              </a:ext>
            </a:extLst>
          </p:cNvPr>
          <p:cNvGraphicFramePr>
            <a:graphicFrameLocks noGrp="1"/>
          </p:cNvGraphicFramePr>
          <p:nvPr>
            <p:extLst>
              <p:ext uri="{D42A27DB-BD31-4B8C-83A1-F6EECF244321}">
                <p14:modId xmlns:p14="http://schemas.microsoft.com/office/powerpoint/2010/main" val="4187176286"/>
              </p:ext>
            </p:extLst>
          </p:nvPr>
        </p:nvGraphicFramePr>
        <p:xfrm>
          <a:off x="281256" y="6479631"/>
          <a:ext cx="6896724" cy="1654800"/>
        </p:xfrm>
        <a:graphic>
          <a:graphicData uri="http://schemas.openxmlformats.org/drawingml/2006/table">
            <a:tbl>
              <a:tblPr firstRow="1" bandRow="1">
                <a:tableStyleId>{93296810-A885-4BE3-A3E7-6D5BEEA58F35}</a:tableStyleId>
              </a:tblPr>
              <a:tblGrid>
                <a:gridCol w="1290369">
                  <a:extLst>
                    <a:ext uri="{9D8B030D-6E8A-4147-A177-3AD203B41FA5}">
                      <a16:colId xmlns:a16="http://schemas.microsoft.com/office/drawing/2014/main" val="2415831101"/>
                    </a:ext>
                  </a:extLst>
                </a:gridCol>
                <a:gridCol w="2078355">
                  <a:extLst>
                    <a:ext uri="{9D8B030D-6E8A-4147-A177-3AD203B41FA5}">
                      <a16:colId xmlns:a16="http://schemas.microsoft.com/office/drawing/2014/main" val="1488528767"/>
                    </a:ext>
                  </a:extLst>
                </a:gridCol>
                <a:gridCol w="1764000">
                  <a:extLst>
                    <a:ext uri="{9D8B030D-6E8A-4147-A177-3AD203B41FA5}">
                      <a16:colId xmlns:a16="http://schemas.microsoft.com/office/drawing/2014/main" val="2081828143"/>
                    </a:ext>
                  </a:extLst>
                </a:gridCol>
                <a:gridCol w="1764000">
                  <a:extLst>
                    <a:ext uri="{9D8B030D-6E8A-4147-A177-3AD203B41FA5}">
                      <a16:colId xmlns:a16="http://schemas.microsoft.com/office/drawing/2014/main" val="962613202"/>
                    </a:ext>
                  </a:extLst>
                </a:gridCol>
              </a:tblGrid>
              <a:tr h="275800">
                <a:tc>
                  <a:txBody>
                    <a:bodyPr/>
                    <a:lstStyle/>
                    <a:p>
                      <a:pPr algn="ctr"/>
                      <a:endParaRPr kumimoji="1"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kumimoji="1" lang="ja-JP" altLang="en-US" sz="1100" b="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子の人数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kumimoji="1" lang="en-US" altLang="ja-JP" sz="1100" dirty="0">
                          <a:solidFill>
                            <a:srgbClr val="0099FF"/>
                          </a:solidFill>
                          <a:latin typeface="UD デジタル 教科書体 NP" panose="02020400000000000000" pitchFamily="18" charset="-128"/>
                          <a:ea typeface="UD デジタル 教科書体 NP" panose="02020400000000000000" pitchFamily="18" charset="-128"/>
                        </a:rPr>
                        <a:t>11</a:t>
                      </a:r>
                      <a:r>
                        <a:rPr kumimoji="1" lang="ja-JP" altLang="en-US" sz="1100"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100" dirty="0">
                          <a:solidFill>
                            <a:srgbClr val="0099FF"/>
                          </a:solidFill>
                          <a:latin typeface="UD デジタル 教科書体 NP" panose="02020400000000000000" pitchFamily="18" charset="-128"/>
                          <a:ea typeface="UD デジタル 教科書体 NP" panose="02020400000000000000" pitchFamily="18" charset="-128"/>
                        </a:rPr>
                        <a:t>8,800</a:t>
                      </a:r>
                      <a:r>
                        <a:rPr kumimoji="1" lang="ja-JP" altLang="en-US" sz="1100" dirty="0">
                          <a:solidFill>
                            <a:srgbClr val="0099FF"/>
                          </a:solidFill>
                          <a:latin typeface="UD デジタル 教科書体 NP" panose="02020400000000000000" pitchFamily="18" charset="-128"/>
                          <a:ea typeface="UD デジタル 教科書体 NP" panose="02020400000000000000" pitchFamily="18" charset="-128"/>
                        </a:rPr>
                        <a:t>円</a:t>
                      </a:r>
                      <a:r>
                        <a:rPr kumimoji="1" lang="ja-JP" altLang="en-US" sz="900" b="0" i="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の支給</a:t>
                      </a:r>
                      <a:endParaRPr kumimoji="1" lang="ja-JP" altLang="en-US" sz="1100" b="0" i="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kumimoji="1" lang="en-US" altLang="ja-JP" sz="1100" dirty="0">
                          <a:solidFill>
                            <a:srgbClr val="0099FF"/>
                          </a:solidFill>
                          <a:latin typeface="UD デジタル 教科書体 NP" panose="02020400000000000000" pitchFamily="18" charset="-128"/>
                          <a:ea typeface="UD デジタル 教科書体 NP" panose="02020400000000000000" pitchFamily="18" charset="-128"/>
                        </a:rPr>
                        <a:t>39</a:t>
                      </a:r>
                      <a:r>
                        <a:rPr kumimoji="1" lang="ja-JP" altLang="en-US" sz="1100"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100" dirty="0">
                          <a:solidFill>
                            <a:srgbClr val="0099FF"/>
                          </a:solidFill>
                          <a:latin typeface="UD デジタル 教科書体 NP" panose="02020400000000000000" pitchFamily="18" charset="-128"/>
                          <a:ea typeface="UD デジタル 教科書体 NP" panose="02020400000000000000" pitchFamily="18" charset="-128"/>
                        </a:rPr>
                        <a:t>6,000</a:t>
                      </a:r>
                      <a:r>
                        <a:rPr kumimoji="1" lang="ja-JP" altLang="en-US" sz="1100" dirty="0">
                          <a:solidFill>
                            <a:srgbClr val="0099FF"/>
                          </a:solidFill>
                          <a:latin typeface="UD デジタル 教科書体 NP" panose="02020400000000000000" pitchFamily="18" charset="-128"/>
                          <a:ea typeface="UD デジタル 教科書体 NP" panose="02020400000000000000" pitchFamily="18" charset="-128"/>
                        </a:rPr>
                        <a:t>円</a:t>
                      </a:r>
                      <a:r>
                        <a:rPr kumimoji="1" lang="ja-JP" altLang="en-US" sz="900" b="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の支給</a:t>
                      </a:r>
                      <a:endParaRPr kumimoji="1" lang="ja-JP" altLang="en-US" sz="1100" b="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01003949"/>
                  </a:ext>
                </a:extLst>
              </a:tr>
              <a:tr h="275800">
                <a:tc rowSpan="2">
                  <a:txBody>
                    <a:bodyPr/>
                    <a:lstStyle/>
                    <a:p>
                      <a:pPr algn="ct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両親のうち</a:t>
                      </a:r>
                      <a:r>
                        <a:rPr kumimoji="1" lang="ja-JP" altLang="en-US" sz="1050" b="1" dirty="0">
                          <a:solidFill>
                            <a:srgbClr val="FF6600"/>
                          </a:solidFill>
                          <a:latin typeface="UD デジタル 教科書体 NP" panose="02020400000000000000" pitchFamily="18" charset="-128"/>
                          <a:ea typeface="UD デジタル 教科書体 NP" panose="02020400000000000000" pitchFamily="18" charset="-128"/>
                        </a:rPr>
                        <a:t>一方が</a:t>
                      </a: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働いている場合</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1E7"/>
                    </a:solidFill>
                  </a:tcPr>
                </a:tc>
                <a:tc>
                  <a:txBody>
                    <a:bodyPr/>
                    <a:lstStyle/>
                    <a:p>
                      <a:pPr algn="l"/>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子</a:t>
                      </a: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2</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人</a:t>
                      </a:r>
                      <a:r>
                        <a:rPr kumimoji="1" lang="en-US" altLang="ja-JP" sz="7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ja-JP" altLang="en-US" sz="7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高校生・高校生</a:t>
                      </a:r>
                      <a:r>
                        <a:rPr kumimoji="1" lang="en-US" altLang="ja-JP" sz="7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endParaRPr kumimoji="1" lang="ja-JP" altLang="en-US" sz="1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18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950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640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61736992"/>
                  </a:ext>
                </a:extLst>
              </a:tr>
              <a:tr h="275800">
                <a:tc vMerge="1">
                  <a:txBody>
                    <a:bodyPr/>
                    <a:lstStyle/>
                    <a:p>
                      <a:pPr algn="ctr"/>
                      <a:endParaRPr kumimoji="1"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子</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2</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人</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r>
                        <a:rPr kumimoji="1" lang="ja-JP" altLang="en-US"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大学生・高校生</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endParaRPr kumimoji="1" lang="ja-JP" altLang="en-US" sz="10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endParaRPr>
                    </a:p>
                  </a:txBody>
                  <a:tcPr marT="18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960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650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9721363"/>
                  </a:ext>
                </a:extLst>
              </a:tr>
              <a:tr h="275800">
                <a:tc rowSpan="3">
                  <a:txBody>
                    <a:bodyPr/>
                    <a:lstStyle/>
                    <a:p>
                      <a:pPr algn="ct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両親</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algn="ctr"/>
                      <a:r>
                        <a:rPr kumimoji="1" lang="ja-JP" altLang="en-US" sz="1100" b="1" dirty="0">
                          <a:solidFill>
                            <a:srgbClr val="FF6600"/>
                          </a:solidFill>
                          <a:latin typeface="UD デジタル 教科書体 NP" panose="02020400000000000000" pitchFamily="18" charset="-128"/>
                          <a:ea typeface="UD デジタル 教科書体 NP" panose="02020400000000000000" pitchFamily="18" charset="-128"/>
                        </a:rPr>
                        <a:t>共働き</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1E7"/>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子</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2</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人</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r>
                        <a:rPr kumimoji="1" lang="ja-JP" altLang="en-US"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高校生・中学生以下</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endParaRPr kumimoji="1" lang="ja-JP" altLang="en-US" sz="10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endParaRPr>
                    </a:p>
                  </a:txBody>
                  <a:tcPr marT="18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1,030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660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601"/>
                  </a:ext>
                </a:extLst>
              </a:tr>
              <a:tr h="275800">
                <a:tc vMerge="1">
                  <a:txBody>
                    <a:bodyPr/>
                    <a:lstStyle/>
                    <a:p>
                      <a:pPr algn="ctr"/>
                      <a:endParaRPr kumimoji="1"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子</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2</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人</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r>
                        <a:rPr kumimoji="1" lang="ja-JP" altLang="en-US"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高校生・高校生</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endParaRPr kumimoji="1" lang="ja-JP" altLang="en-US" sz="10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endParaRPr>
                    </a:p>
                  </a:txBody>
                  <a:tcPr marT="18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1,070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720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47934464"/>
                  </a:ext>
                </a:extLst>
              </a:tr>
              <a:tr h="275800">
                <a:tc vMerge="1">
                  <a:txBody>
                    <a:bodyPr/>
                    <a:lstStyle/>
                    <a:p>
                      <a:pPr algn="ctr"/>
                      <a:endParaRPr kumimoji="1" lang="ja-JP" altLang="en-US" sz="12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txBody>
                  <a:tcPr marT="36000" marB="3600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子</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2</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人</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r>
                        <a:rPr kumimoji="1" lang="ja-JP" altLang="en-US"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大学生・高校生</a:t>
                      </a:r>
                      <a:r>
                        <a:rPr kumimoji="1" lang="en-US" altLang="ja-JP" sz="7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a:t>
                      </a:r>
                      <a:endParaRPr kumimoji="1" lang="ja-JP" altLang="en-US" sz="10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endParaRPr>
                    </a:p>
                  </a:txBody>
                  <a:tcPr marT="18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1,090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r" defTabSz="75593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～約</a:t>
                      </a:r>
                      <a:r>
                        <a:rPr kumimoji="1" lang="en-US" altLang="ja-JP"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740</a:t>
                      </a:r>
                      <a:r>
                        <a:rPr kumimoji="1" lang="ja-JP" altLang="en-US" sz="900" b="0" i="0" u="none" strike="noStrike" kern="1200" cap="none" spc="0" normalizeH="0" baseline="0" noProof="0" dirty="0">
                          <a:ln>
                            <a:noFill/>
                          </a:ln>
                          <a:solidFill>
                            <a:prstClr val="black">
                              <a:lumMod val="75000"/>
                              <a:lumOff val="25000"/>
                            </a:prstClr>
                          </a:solidFill>
                          <a:effectLst/>
                          <a:uLnTx/>
                          <a:uFillTx/>
                          <a:latin typeface="UD デジタル 教科書体 NP" panose="02020400000000000000" pitchFamily="18" charset="-128"/>
                          <a:ea typeface="UD デジタル 教科書体 NP" panose="02020400000000000000" pitchFamily="18" charset="-128"/>
                          <a:cs typeface="+mn-cs"/>
                        </a:rPr>
                        <a:t>万円</a:t>
                      </a:r>
                    </a:p>
                  </a:txBody>
                  <a:tcPr marR="324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1341073"/>
                  </a:ext>
                </a:extLst>
              </a:tr>
            </a:tbl>
          </a:graphicData>
        </a:graphic>
      </p:graphicFrame>
      <p:sp>
        <p:nvSpPr>
          <p:cNvPr id="105" name="角丸四角形 31">
            <a:extLst>
              <a:ext uri="{FF2B5EF4-FFF2-40B4-BE49-F238E27FC236}">
                <a16:creationId xmlns:a16="http://schemas.microsoft.com/office/drawing/2014/main" id="{6B86C84A-560A-831F-B58D-1B56B656DCD8}"/>
              </a:ext>
            </a:extLst>
          </p:cNvPr>
          <p:cNvSpPr/>
          <p:nvPr/>
        </p:nvSpPr>
        <p:spPr>
          <a:xfrm>
            <a:off x="1679347" y="6923500"/>
            <a:ext cx="1885269" cy="99477"/>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２人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p:txBody>
      </p:sp>
      <p:sp>
        <p:nvSpPr>
          <p:cNvPr id="107" name="角丸四角形 31">
            <a:extLst>
              <a:ext uri="{FF2B5EF4-FFF2-40B4-BE49-F238E27FC236}">
                <a16:creationId xmlns:a16="http://schemas.microsoft.com/office/drawing/2014/main" id="{35A0BD7B-A5B0-26A8-2D4E-25E236040862}"/>
              </a:ext>
            </a:extLst>
          </p:cNvPr>
          <p:cNvSpPr/>
          <p:nvPr/>
        </p:nvSpPr>
        <p:spPr>
          <a:xfrm>
            <a:off x="1679347" y="7200081"/>
            <a:ext cx="2100490" cy="99477"/>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１人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、特定扶養控除対象者が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１人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p:txBody>
      </p:sp>
      <p:sp>
        <p:nvSpPr>
          <p:cNvPr id="108" name="角丸四角形 31">
            <a:extLst>
              <a:ext uri="{FF2B5EF4-FFF2-40B4-BE49-F238E27FC236}">
                <a16:creationId xmlns:a16="http://schemas.microsoft.com/office/drawing/2014/main" id="{FB72E55D-0F33-89CA-4DBF-4D14A7E4A49D}"/>
              </a:ext>
            </a:extLst>
          </p:cNvPr>
          <p:cNvSpPr/>
          <p:nvPr/>
        </p:nvSpPr>
        <p:spPr>
          <a:xfrm>
            <a:off x="1679347" y="7462308"/>
            <a:ext cx="1885269" cy="99477"/>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扶養控除対象者が</a:t>
            </a:r>
            <a:r>
              <a:rPr kumimoji="1" lang="en-US" altLang="ja-JP" sz="600" b="1" dirty="0">
                <a:solidFill>
                  <a:srgbClr val="FF6600"/>
                </a:solidFill>
                <a:latin typeface="UD デジタル 教科書体 NP" panose="02020400000000000000" pitchFamily="18" charset="-128"/>
                <a:ea typeface="UD デジタル 教科書体 NP" panose="02020400000000000000" pitchFamily="18" charset="-128"/>
              </a:rPr>
              <a:t>1</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p:txBody>
      </p:sp>
      <p:sp>
        <p:nvSpPr>
          <p:cNvPr id="109" name="角丸四角形 31">
            <a:extLst>
              <a:ext uri="{FF2B5EF4-FFF2-40B4-BE49-F238E27FC236}">
                <a16:creationId xmlns:a16="http://schemas.microsoft.com/office/drawing/2014/main" id="{6494BC76-ECB8-0861-00A7-F719052CE141}"/>
              </a:ext>
            </a:extLst>
          </p:cNvPr>
          <p:cNvSpPr/>
          <p:nvPr/>
        </p:nvSpPr>
        <p:spPr>
          <a:xfrm>
            <a:off x="1679347" y="7737021"/>
            <a:ext cx="1885269" cy="99477"/>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２人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p:txBody>
      </p:sp>
      <p:sp>
        <p:nvSpPr>
          <p:cNvPr id="110" name="角丸四角形 31">
            <a:extLst>
              <a:ext uri="{FF2B5EF4-FFF2-40B4-BE49-F238E27FC236}">
                <a16:creationId xmlns:a16="http://schemas.microsoft.com/office/drawing/2014/main" id="{53D68F1F-3423-7AFE-1085-208F7FA6D2C1}"/>
              </a:ext>
            </a:extLst>
          </p:cNvPr>
          <p:cNvSpPr/>
          <p:nvPr/>
        </p:nvSpPr>
        <p:spPr>
          <a:xfrm>
            <a:off x="1679347" y="8006121"/>
            <a:ext cx="2100490" cy="99477"/>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１人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、特定扶養控除対象者が</a:t>
            </a:r>
            <a:r>
              <a:rPr kumimoji="1" lang="ja-JP" altLang="en-US" sz="600" b="1" dirty="0">
                <a:solidFill>
                  <a:srgbClr val="FF6600"/>
                </a:solidFill>
                <a:latin typeface="UD デジタル 教科書体 NP" panose="02020400000000000000" pitchFamily="18" charset="-128"/>
                <a:ea typeface="UD デジタル 教科書体 NP" panose="02020400000000000000" pitchFamily="18" charset="-128"/>
              </a:rPr>
              <a:t>１人</a:t>
            </a:r>
            <a:r>
              <a:rPr kumimoji="1" lang="ja-JP" altLang="en-US" sz="6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の場合</a:t>
            </a:r>
          </a:p>
        </p:txBody>
      </p:sp>
      <p:pic>
        <p:nvPicPr>
          <p:cNvPr id="114" name="図 113">
            <a:extLst>
              <a:ext uri="{FF2B5EF4-FFF2-40B4-BE49-F238E27FC236}">
                <a16:creationId xmlns:a16="http://schemas.microsoft.com/office/drawing/2014/main" id="{49AD9EC5-E8FF-DA81-4BB0-FF1849B5BC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664064" y="6083449"/>
            <a:ext cx="656370" cy="661196"/>
          </a:xfrm>
          <a:prstGeom prst="rect">
            <a:avLst/>
          </a:prstGeom>
        </p:spPr>
      </p:pic>
      <p:grpSp>
        <p:nvGrpSpPr>
          <p:cNvPr id="115" name="グループ化 114">
            <a:extLst>
              <a:ext uri="{FF2B5EF4-FFF2-40B4-BE49-F238E27FC236}">
                <a16:creationId xmlns:a16="http://schemas.microsoft.com/office/drawing/2014/main" id="{2A1D1951-2D5A-1E0E-7AE2-953E03753C94}"/>
              </a:ext>
            </a:extLst>
          </p:cNvPr>
          <p:cNvGrpSpPr/>
          <p:nvPr/>
        </p:nvGrpSpPr>
        <p:grpSpPr>
          <a:xfrm>
            <a:off x="1402516" y="6157471"/>
            <a:ext cx="5775462" cy="294107"/>
            <a:chOff x="2015693" y="4916200"/>
            <a:chExt cx="4749124" cy="294107"/>
          </a:xfrm>
        </p:grpSpPr>
        <p:sp>
          <p:nvSpPr>
            <p:cNvPr id="116" name="テキスト ボックス 115">
              <a:extLst>
                <a:ext uri="{FF2B5EF4-FFF2-40B4-BE49-F238E27FC236}">
                  <a16:creationId xmlns:a16="http://schemas.microsoft.com/office/drawing/2014/main" id="{2B7F9507-9C66-7BD6-2A85-8A4122722B64}"/>
                </a:ext>
              </a:extLst>
            </p:cNvPr>
            <p:cNvSpPr txBox="1"/>
            <p:nvPr/>
          </p:nvSpPr>
          <p:spPr>
            <a:xfrm>
              <a:off x="2143376" y="4916200"/>
              <a:ext cx="4621441" cy="294107"/>
            </a:xfrm>
            <a:prstGeom prst="roundRect">
              <a:avLst>
                <a:gd name="adj" fmla="val 22175"/>
              </a:avLst>
            </a:prstGeom>
            <a:solidFill>
              <a:schemeClr val="bg1">
                <a:lumMod val="65000"/>
              </a:schemeClr>
            </a:solidFill>
          </p:spPr>
          <p:txBody>
            <a:bodyPr wrap="square" rtlCol="0" anchor="ctr" anchorCtr="0">
              <a:noAutofit/>
            </a:bodyPr>
            <a:lstStyle/>
            <a:p>
              <a:pPr algn="ctr">
                <a:lnSpc>
                  <a:spcPct val="110000"/>
                </a:lnSpc>
              </a:pPr>
              <a:r>
                <a:rPr lang="ja-JP" altLang="en-US" sz="1200" b="1" dirty="0">
                  <a:solidFill>
                    <a:schemeClr val="bg1"/>
                  </a:solidFill>
                  <a:latin typeface="UD デジタル 教科書体 NP" panose="02020400000000000000" pitchFamily="18" charset="-128"/>
                  <a:ea typeface="UD デジタル 教科書体 NP" panose="02020400000000000000" pitchFamily="18" charset="-128"/>
                </a:rPr>
                <a:t>（参考）支援の対象になる世帯の年収目安</a:t>
              </a:r>
            </a:p>
          </p:txBody>
        </p:sp>
        <p:sp>
          <p:nvSpPr>
            <p:cNvPr id="117" name="二等辺三角形 116">
              <a:extLst>
                <a:ext uri="{FF2B5EF4-FFF2-40B4-BE49-F238E27FC236}">
                  <a16:creationId xmlns:a16="http://schemas.microsoft.com/office/drawing/2014/main" id="{DAA9F717-4359-E987-A5E6-98B6780761C2}"/>
                </a:ext>
              </a:extLst>
            </p:cNvPr>
            <p:cNvSpPr/>
            <p:nvPr/>
          </p:nvSpPr>
          <p:spPr>
            <a:xfrm rot="15194325">
              <a:off x="2066933" y="4960307"/>
              <a:ext cx="137548" cy="240027"/>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9" name="テキスト ボックス 118">
            <a:extLst>
              <a:ext uri="{FF2B5EF4-FFF2-40B4-BE49-F238E27FC236}">
                <a16:creationId xmlns:a16="http://schemas.microsoft.com/office/drawing/2014/main" id="{29089B91-3E05-777C-9720-5B623F72F1D5}"/>
              </a:ext>
            </a:extLst>
          </p:cNvPr>
          <p:cNvSpPr txBox="1"/>
          <p:nvPr/>
        </p:nvSpPr>
        <p:spPr>
          <a:xfrm>
            <a:off x="165437" y="8735749"/>
            <a:ext cx="7228800" cy="1832344"/>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120" name="四角形: 角を丸くする 119">
            <a:extLst>
              <a:ext uri="{FF2B5EF4-FFF2-40B4-BE49-F238E27FC236}">
                <a16:creationId xmlns:a16="http://schemas.microsoft.com/office/drawing/2014/main" id="{96A0158D-25E6-EDF3-2FC3-5EFB38C4BE68}"/>
              </a:ext>
            </a:extLst>
          </p:cNvPr>
          <p:cNvSpPr/>
          <p:nvPr/>
        </p:nvSpPr>
        <p:spPr>
          <a:xfrm>
            <a:off x="260432" y="8796287"/>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家計急変支援制度について</a:t>
            </a:r>
          </a:p>
        </p:txBody>
      </p:sp>
      <p:pic>
        <p:nvPicPr>
          <p:cNvPr id="122" name="グラフィックス 121">
            <a:extLst>
              <a:ext uri="{FF2B5EF4-FFF2-40B4-BE49-F238E27FC236}">
                <a16:creationId xmlns:a16="http://schemas.microsoft.com/office/drawing/2014/main" id="{A2E576E9-72AE-F5E3-69D8-DD179C0B755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198054" y="8838023"/>
            <a:ext cx="280551" cy="280551"/>
          </a:xfrm>
          <a:prstGeom prst="rect">
            <a:avLst/>
          </a:prstGeom>
        </p:spPr>
      </p:pic>
      <p:sp>
        <p:nvSpPr>
          <p:cNvPr id="123" name="テキスト ボックス 122">
            <a:extLst>
              <a:ext uri="{FF2B5EF4-FFF2-40B4-BE49-F238E27FC236}">
                <a16:creationId xmlns:a16="http://schemas.microsoft.com/office/drawing/2014/main" id="{FFC9D9BF-DD06-8BD6-753D-37645CA5C226}"/>
              </a:ext>
            </a:extLst>
          </p:cNvPr>
          <p:cNvSpPr txBox="1"/>
          <p:nvPr/>
        </p:nvSpPr>
        <p:spPr>
          <a:xfrm>
            <a:off x="215600" y="9181872"/>
            <a:ext cx="7080986" cy="600164"/>
          </a:xfrm>
          <a:prstGeom prst="rect">
            <a:avLst/>
          </a:prstGeom>
          <a:noFill/>
        </p:spPr>
        <p:txBody>
          <a:bodyPr wrap="square">
            <a:spAutoFit/>
          </a:bodyPr>
          <a:lstStyle/>
          <a:p>
            <a:pPr>
              <a:spcBef>
                <a:spcPts val="0"/>
              </a:spcBef>
              <a:defRPr/>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保護者等の負傷・疾病による療養のため勤務できないこと、その他自己の責めに帰することのできない理由による離職など、</a:t>
            </a: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従前得ていた収入を得ることができない場合に授業料を支援する制度</a:t>
            </a: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です。</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a:spcBef>
                <a:spcPts val="0"/>
              </a:spcBef>
              <a:defRPr/>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家計急変事由が発生した場合、速やかに学校に相談（又は申請）してください。</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125" name="四角形: 角を丸くする 124">
            <a:extLst>
              <a:ext uri="{FF2B5EF4-FFF2-40B4-BE49-F238E27FC236}">
                <a16:creationId xmlns:a16="http://schemas.microsoft.com/office/drawing/2014/main" id="{144A2D5B-BADF-CF6F-04E3-C9EF47E3B4A6}"/>
              </a:ext>
            </a:extLst>
          </p:cNvPr>
          <p:cNvSpPr/>
          <p:nvPr/>
        </p:nvSpPr>
        <p:spPr>
          <a:xfrm>
            <a:off x="288364" y="9766914"/>
            <a:ext cx="505510" cy="722722"/>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主な</a:t>
            </a:r>
            <a:endParaRPr kumimoji="1" lang="en-US" altLang="ja-JP"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lvl="0" algn="ctr">
              <a:defRPr/>
            </a:pP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要件</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126" name="角丸四角形 31">
            <a:extLst>
              <a:ext uri="{FF2B5EF4-FFF2-40B4-BE49-F238E27FC236}">
                <a16:creationId xmlns:a16="http://schemas.microsoft.com/office/drawing/2014/main" id="{42DF6D04-5FE3-CDDB-A02B-27D4A964BE63}"/>
              </a:ext>
            </a:extLst>
          </p:cNvPr>
          <p:cNvSpPr/>
          <p:nvPr/>
        </p:nvSpPr>
        <p:spPr>
          <a:xfrm>
            <a:off x="828539" y="9832432"/>
            <a:ext cx="2409961" cy="209637"/>
          </a:xfrm>
          <a:prstGeom prst="roundRect">
            <a:avLst>
              <a:gd name="adj" fmla="val 20056"/>
            </a:avLst>
          </a:prstGeom>
          <a:solidFill>
            <a:schemeClr val="bg1"/>
          </a:solid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対象となる家計急変事由に該当</a:t>
            </a:r>
            <a:endPar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127" name="角丸四角形 31">
            <a:extLst>
              <a:ext uri="{FF2B5EF4-FFF2-40B4-BE49-F238E27FC236}">
                <a16:creationId xmlns:a16="http://schemas.microsoft.com/office/drawing/2014/main" id="{3DBDB93E-4478-0DDB-1E9F-06C48CF2A7DC}"/>
              </a:ext>
            </a:extLst>
          </p:cNvPr>
          <p:cNvSpPr/>
          <p:nvPr/>
        </p:nvSpPr>
        <p:spPr>
          <a:xfrm>
            <a:off x="828539" y="10224362"/>
            <a:ext cx="2409961" cy="209637"/>
          </a:xfrm>
          <a:prstGeom prst="roundRect">
            <a:avLst>
              <a:gd name="adj" fmla="val 20056"/>
            </a:avLst>
          </a:prstGeom>
          <a:solidFill>
            <a:schemeClr val="bg1"/>
          </a:solid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世帯年収が約</a:t>
            </a:r>
            <a:r>
              <a:rPr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590</a:t>
            </a:r>
            <a:r>
              <a:rPr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万円未満相当まで減少</a:t>
            </a:r>
            <a:endPar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128" name="角丸四角形 31">
            <a:extLst>
              <a:ext uri="{FF2B5EF4-FFF2-40B4-BE49-F238E27FC236}">
                <a16:creationId xmlns:a16="http://schemas.microsoft.com/office/drawing/2014/main" id="{453B024A-066B-3FF1-FDC3-901E637AE832}"/>
              </a:ext>
            </a:extLst>
          </p:cNvPr>
          <p:cNvSpPr/>
          <p:nvPr/>
        </p:nvSpPr>
        <p:spPr>
          <a:xfrm>
            <a:off x="1849801" y="10046792"/>
            <a:ext cx="325407"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ctr">
              <a:lnSpc>
                <a:spcPct val="110000"/>
              </a:lnSpc>
            </a:pP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p>
        </p:txBody>
      </p:sp>
      <p:sp>
        <p:nvSpPr>
          <p:cNvPr id="129" name="四角形: 角を丸くする 128">
            <a:extLst>
              <a:ext uri="{FF2B5EF4-FFF2-40B4-BE49-F238E27FC236}">
                <a16:creationId xmlns:a16="http://schemas.microsoft.com/office/drawing/2014/main" id="{EE2AD715-76FD-77AE-4EC0-8D6CFF9912C0}"/>
              </a:ext>
            </a:extLst>
          </p:cNvPr>
          <p:cNvSpPr/>
          <p:nvPr/>
        </p:nvSpPr>
        <p:spPr>
          <a:xfrm>
            <a:off x="3368414" y="9766914"/>
            <a:ext cx="505510" cy="722722"/>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支給限度額</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2" name="四角形: 角を丸くする 1">
            <a:extLst>
              <a:ext uri="{FF2B5EF4-FFF2-40B4-BE49-F238E27FC236}">
                <a16:creationId xmlns:a16="http://schemas.microsoft.com/office/drawing/2014/main" id="{A94602EB-B4A6-6492-4BEB-EE0595740199}"/>
              </a:ext>
            </a:extLst>
          </p:cNvPr>
          <p:cNvSpPr/>
          <p:nvPr/>
        </p:nvSpPr>
        <p:spPr>
          <a:xfrm>
            <a:off x="3952269" y="9861085"/>
            <a:ext cx="416062" cy="328156"/>
          </a:xfrm>
          <a:prstGeom prst="roundRect">
            <a:avLst>
              <a:gd name="adj" fmla="val 0"/>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月額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4" name="四角形: 角を丸くする 3">
            <a:extLst>
              <a:ext uri="{FF2B5EF4-FFF2-40B4-BE49-F238E27FC236}">
                <a16:creationId xmlns:a16="http://schemas.microsoft.com/office/drawing/2014/main" id="{A5342147-9610-64FD-233C-E7D34148A3DF}"/>
              </a:ext>
            </a:extLst>
          </p:cNvPr>
          <p:cNvSpPr/>
          <p:nvPr/>
        </p:nvSpPr>
        <p:spPr>
          <a:xfrm>
            <a:off x="4373608" y="9861085"/>
            <a:ext cx="851755" cy="328156"/>
          </a:xfrm>
          <a:prstGeom prst="roundRect">
            <a:avLst>
              <a:gd name="adj" fmla="val 0"/>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3</a:t>
            </a:r>
            <a:r>
              <a:rPr kumimoji="1"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3,000</a:t>
            </a:r>
            <a:r>
              <a:rPr kumimoji="1"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円</a:t>
            </a:r>
            <a:endParaRPr kumimoji="1" lang="en-US" altLang="ja-JP" sz="1100" b="1" dirty="0">
              <a:solidFill>
                <a:srgbClr val="0099FF"/>
              </a:solidFill>
              <a:latin typeface="UD デジタル 教科書体 NP" panose="02020400000000000000" pitchFamily="18" charset="-128"/>
              <a:ea typeface="UD デジタル 教科書体 NP" panose="02020400000000000000" pitchFamily="18" charset="-128"/>
            </a:endParaRPr>
          </a:p>
        </p:txBody>
      </p:sp>
      <p:sp>
        <p:nvSpPr>
          <p:cNvPr id="5" name="角丸四角形 31">
            <a:extLst>
              <a:ext uri="{FF2B5EF4-FFF2-40B4-BE49-F238E27FC236}">
                <a16:creationId xmlns:a16="http://schemas.microsoft.com/office/drawing/2014/main" id="{83E1461B-43E6-4ACD-ABE6-B8E4F468C813}"/>
              </a:ext>
            </a:extLst>
          </p:cNvPr>
          <p:cNvSpPr/>
          <p:nvPr/>
        </p:nvSpPr>
        <p:spPr>
          <a:xfrm>
            <a:off x="3926973" y="10258579"/>
            <a:ext cx="1479067" cy="141202"/>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92075" indent="-92075">
              <a:lnSpc>
                <a:spcPct val="110000"/>
              </a:lnSpc>
              <a:buFont typeface="游ゴシック" panose="020B0400000000000000" pitchFamily="50" charset="-128"/>
              <a:buChar char="※"/>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公立高校等は月額</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9,900</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a:t>
            </a:r>
          </a:p>
        </p:txBody>
      </p:sp>
      <p:sp>
        <p:nvSpPr>
          <p:cNvPr id="6" name="四角形: 角を丸くする 5">
            <a:extLst>
              <a:ext uri="{FF2B5EF4-FFF2-40B4-BE49-F238E27FC236}">
                <a16:creationId xmlns:a16="http://schemas.microsoft.com/office/drawing/2014/main" id="{73679210-930D-25B4-523F-1064CCF1C03B}"/>
              </a:ext>
            </a:extLst>
          </p:cNvPr>
          <p:cNvSpPr/>
          <p:nvPr/>
        </p:nvSpPr>
        <p:spPr>
          <a:xfrm>
            <a:off x="5296843" y="9753604"/>
            <a:ext cx="1991619" cy="186876"/>
          </a:xfrm>
          <a:prstGeom prst="roundRect">
            <a:avLst>
              <a:gd name="adj" fmla="val 0"/>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900" dirty="0">
                <a:solidFill>
                  <a:schemeClr val="bg1"/>
                </a:solidFill>
                <a:latin typeface="UD デジタル 教科書体 NP" panose="02020400000000000000" pitchFamily="18" charset="-128"/>
                <a:ea typeface="UD デジタル 教科書体 NP" panose="02020400000000000000" pitchFamily="18" charset="-128"/>
              </a:rPr>
              <a:t>文部科学省家計急変 支援制度サイト</a:t>
            </a:r>
          </a:p>
        </p:txBody>
      </p:sp>
      <p:sp>
        <p:nvSpPr>
          <p:cNvPr id="7" name="テキスト ボックス 6">
            <a:extLst>
              <a:ext uri="{FF2B5EF4-FFF2-40B4-BE49-F238E27FC236}">
                <a16:creationId xmlns:a16="http://schemas.microsoft.com/office/drawing/2014/main" id="{7A30242C-F7E3-7544-C0FA-414969255672}"/>
              </a:ext>
            </a:extLst>
          </p:cNvPr>
          <p:cNvSpPr txBox="1"/>
          <p:nvPr/>
        </p:nvSpPr>
        <p:spPr>
          <a:xfrm>
            <a:off x="5300860" y="9996026"/>
            <a:ext cx="1292239" cy="461665"/>
          </a:xfrm>
          <a:prstGeom prst="rect">
            <a:avLst/>
          </a:prstGeom>
          <a:noFill/>
        </p:spPr>
        <p:txBody>
          <a:bodyPr wrap="square">
            <a:spAutoFit/>
          </a:bodyPr>
          <a:lstStyle/>
          <a:p>
            <a:pPr>
              <a:spcBef>
                <a:spcPts val="0"/>
              </a:spcBef>
              <a:defRPr/>
            </a:pPr>
            <a:r>
              <a:rPr lang="en-US" altLang="ja-JP" sz="800" dirty="0">
                <a:latin typeface="UD デジタル 教科書体 NK" panose="02020400000000000000" pitchFamily="18" charset="-128"/>
                <a:ea typeface="UD デジタル 教科書体 NK" panose="02020400000000000000" pitchFamily="18" charset="-128"/>
                <a:hlinkClick r:id="rId10"/>
              </a:rPr>
              <a:t>https://www.mext.go.jp/a_menu/shotou/mushouka/01754.html</a:t>
            </a:r>
            <a:endParaRPr lang="en-US" altLang="ja-JP" sz="800" dirty="0">
              <a:latin typeface="UD デジタル 教科書体 NK" panose="02020400000000000000" pitchFamily="18" charset="-128"/>
              <a:ea typeface="UD デジタル 教科書体 NK" panose="02020400000000000000" pitchFamily="18" charset="-128"/>
            </a:endParaRPr>
          </a:p>
        </p:txBody>
      </p:sp>
      <p:pic>
        <p:nvPicPr>
          <p:cNvPr id="8" name="図 7" descr="QR コード&#10;&#10;自動的に生成された説明">
            <a:extLst>
              <a:ext uri="{FF2B5EF4-FFF2-40B4-BE49-F238E27FC236}">
                <a16:creationId xmlns:a16="http://schemas.microsoft.com/office/drawing/2014/main" id="{95D91109-BF55-3012-5E23-28519F04939F}"/>
              </a:ext>
            </a:extLst>
          </p:cNvPr>
          <p:cNvPicPr>
            <a:picLocks noChangeAspect="1"/>
          </p:cNvPicPr>
          <p:nvPr/>
        </p:nvPicPr>
        <p:blipFill>
          <a:blip r:embed="rId11"/>
          <a:stretch>
            <a:fillRect/>
          </a:stretch>
        </p:blipFill>
        <p:spPr>
          <a:xfrm>
            <a:off x="6717161" y="9965050"/>
            <a:ext cx="556061" cy="556061"/>
          </a:xfrm>
          <a:prstGeom prst="rect">
            <a:avLst/>
          </a:prstGeom>
        </p:spPr>
      </p:pic>
      <p:sp>
        <p:nvSpPr>
          <p:cNvPr id="10" name="二等辺三角形 9">
            <a:extLst>
              <a:ext uri="{FF2B5EF4-FFF2-40B4-BE49-F238E27FC236}">
                <a16:creationId xmlns:a16="http://schemas.microsoft.com/office/drawing/2014/main" id="{4871C504-0FF4-36E9-959B-FEEB4D55AA29}"/>
              </a:ext>
            </a:extLst>
          </p:cNvPr>
          <p:cNvSpPr/>
          <p:nvPr/>
        </p:nvSpPr>
        <p:spPr>
          <a:xfrm rot="5400000">
            <a:off x="6558691" y="10200969"/>
            <a:ext cx="141203" cy="85402"/>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31">
            <a:extLst>
              <a:ext uri="{FF2B5EF4-FFF2-40B4-BE49-F238E27FC236}">
                <a16:creationId xmlns:a16="http://schemas.microsoft.com/office/drawing/2014/main" id="{689571C0-ACE6-1903-1470-E614CD032643}"/>
              </a:ext>
            </a:extLst>
          </p:cNvPr>
          <p:cNvSpPr/>
          <p:nvPr/>
        </p:nvSpPr>
        <p:spPr>
          <a:xfrm>
            <a:off x="271207" y="8176167"/>
            <a:ext cx="7080986" cy="432379"/>
          </a:xfrm>
          <a:prstGeom prst="roundRect">
            <a:avLst>
              <a:gd name="adj" fmla="val 12678"/>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gn="just">
              <a:lnSpc>
                <a:spcPct val="110000"/>
              </a:lnSpc>
              <a:buFont typeface="游ゴシック" panose="020B0400000000000000" pitchFamily="50" charset="-128"/>
              <a:buChar char="※"/>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支給額は、私立高校（全日制）の場合。</a:t>
            </a:r>
            <a:endPar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177800" indent="-177800" algn="just">
              <a:lnSpc>
                <a:spcPct val="110000"/>
              </a:lnSpc>
              <a:buFont typeface="游ゴシック" panose="020B0400000000000000" pitchFamily="50" charset="-128"/>
              <a:buChar char="※"/>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子については、中学生以下は、</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15</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歳以下、高校生は</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16</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18</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歳、大学生は</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19</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22</a:t>
            </a: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歳の場合。</a:t>
            </a:r>
            <a:endParaRPr kumimoji="1" lang="en-US" altLang="ja-JP"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177800" indent="-177800" algn="just">
              <a:lnSpc>
                <a:spcPct val="110000"/>
              </a:lnSpc>
              <a:buFont typeface="游ゴシック" panose="020B0400000000000000" pitchFamily="50" charset="-128"/>
              <a:buChar char="※"/>
            </a:pPr>
            <a:r>
              <a:rPr kumimoji="1" lang="ja-JP" altLang="en-US" sz="8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給与所得以外の収入はないものとし、両親共働きの場合、両親は同額として計算した場合。</a:t>
            </a:r>
          </a:p>
        </p:txBody>
      </p:sp>
      <p:grpSp>
        <p:nvGrpSpPr>
          <p:cNvPr id="14" name="グループ化 13">
            <a:extLst>
              <a:ext uri="{FF2B5EF4-FFF2-40B4-BE49-F238E27FC236}">
                <a16:creationId xmlns:a16="http://schemas.microsoft.com/office/drawing/2014/main" id="{C3367CEA-5579-8926-49FE-AFC06FFD4C1C}"/>
              </a:ext>
            </a:extLst>
          </p:cNvPr>
          <p:cNvGrpSpPr/>
          <p:nvPr/>
        </p:nvGrpSpPr>
        <p:grpSpPr>
          <a:xfrm>
            <a:off x="807250" y="3692003"/>
            <a:ext cx="4203110" cy="323451"/>
            <a:chOff x="767196" y="4026283"/>
            <a:chExt cx="4203110" cy="323451"/>
          </a:xfrm>
        </p:grpSpPr>
        <p:sp>
          <p:nvSpPr>
            <p:cNvPr id="20" name="テキスト ボックス 19">
              <a:extLst>
                <a:ext uri="{FF2B5EF4-FFF2-40B4-BE49-F238E27FC236}">
                  <a16:creationId xmlns:a16="http://schemas.microsoft.com/office/drawing/2014/main" id="{EABFA62A-C91E-82CE-B955-205DB176911C}"/>
                </a:ext>
              </a:extLst>
            </p:cNvPr>
            <p:cNvSpPr txBox="1"/>
            <p:nvPr/>
          </p:nvSpPr>
          <p:spPr>
            <a:xfrm>
              <a:off x="1029786" y="4134290"/>
              <a:ext cx="3940520" cy="215444"/>
            </a:xfrm>
            <a:prstGeom prst="rect">
              <a:avLst/>
            </a:prstGeom>
            <a:noFill/>
          </p:spPr>
          <p:txBody>
            <a:bodyPr wrap="square">
              <a:spAutoFit/>
            </a:bodyPr>
            <a:lstStyle/>
            <a:p>
              <a:pPr algn="just"/>
              <a:r>
                <a:rPr lang="ja-JP" altLang="en-US" sz="800" dirty="0">
                  <a:latin typeface="UD デジタル 教科書体 N-R" panose="02020400000000000000" pitchFamily="17" charset="-128"/>
                  <a:ea typeface="UD デジタル 教科書体 NP" panose="02020400000000000000"/>
                </a:rPr>
                <a:t>・課税所得額（課税標準額）　　　　　　　　　　　・市町村民税＿調整控除額</a:t>
              </a:r>
              <a:endParaRPr lang="en-US" altLang="ja-JP" sz="800" dirty="0">
                <a:latin typeface="UD デジタル 教科書体 N-R" panose="02020400000000000000" pitchFamily="17" charset="-128"/>
                <a:ea typeface="UD デジタル 教科書体 NP" panose="02020400000000000000"/>
              </a:endParaRPr>
            </a:p>
          </p:txBody>
        </p:sp>
        <p:sp>
          <p:nvSpPr>
            <p:cNvPr id="25" name="テキスト ボックス 24">
              <a:extLst>
                <a:ext uri="{FF2B5EF4-FFF2-40B4-BE49-F238E27FC236}">
                  <a16:creationId xmlns:a16="http://schemas.microsoft.com/office/drawing/2014/main" id="{1D6C516B-D711-E457-8F80-66644BD31E5F}"/>
                </a:ext>
              </a:extLst>
            </p:cNvPr>
            <p:cNvSpPr txBox="1"/>
            <p:nvPr/>
          </p:nvSpPr>
          <p:spPr>
            <a:xfrm>
              <a:off x="767196" y="4026283"/>
              <a:ext cx="1217146" cy="184666"/>
            </a:xfrm>
            <a:prstGeom prst="rect">
              <a:avLst/>
            </a:prstGeom>
            <a:noFill/>
          </p:spPr>
          <p:txBody>
            <a:bodyPr wrap="square">
              <a:spAutoFit/>
            </a:bodyPr>
            <a:lstStyle/>
            <a:p>
              <a:r>
                <a:rPr lang="ja-JP" altLang="en-US" sz="600" dirty="0">
                  <a:latin typeface="UD デジタル 教科書体 N-R" panose="02020400000000000000" pitchFamily="17" charset="-128"/>
                  <a:ea typeface="UD デジタル 教科書体 NP" panose="02020400000000000000"/>
                </a:rPr>
                <a:t>マイナポータル上での項目名</a:t>
              </a:r>
              <a:endParaRPr lang="en-US" altLang="ja-JP" sz="600" dirty="0">
                <a:latin typeface="UD デジタル 教科書体 N-R" panose="02020400000000000000" pitchFamily="17" charset="-128"/>
                <a:ea typeface="UD デジタル 教科書体 NP" panose="02020400000000000000"/>
              </a:endParaRPr>
            </a:p>
          </p:txBody>
        </p:sp>
        <p:sp>
          <p:nvSpPr>
            <p:cNvPr id="26" name="テキスト ボックス 25">
              <a:extLst>
                <a:ext uri="{FF2B5EF4-FFF2-40B4-BE49-F238E27FC236}">
                  <a16:creationId xmlns:a16="http://schemas.microsoft.com/office/drawing/2014/main" id="{57F0E440-359D-E5C8-DE05-B91A6D6421B3}"/>
                </a:ext>
              </a:extLst>
            </p:cNvPr>
            <p:cNvSpPr txBox="1"/>
            <p:nvPr/>
          </p:nvSpPr>
          <p:spPr>
            <a:xfrm>
              <a:off x="3150739" y="4037005"/>
              <a:ext cx="1217146" cy="184666"/>
            </a:xfrm>
            <a:prstGeom prst="rect">
              <a:avLst/>
            </a:prstGeom>
            <a:noFill/>
          </p:spPr>
          <p:txBody>
            <a:bodyPr wrap="square">
              <a:spAutoFit/>
            </a:bodyPr>
            <a:lstStyle/>
            <a:p>
              <a:r>
                <a:rPr lang="ja-JP" altLang="en-US" sz="600" dirty="0">
                  <a:latin typeface="UD デジタル 教科書体 N-R" panose="02020400000000000000" pitchFamily="17" charset="-128"/>
                  <a:ea typeface="UD デジタル 教科書体 NP" panose="02020400000000000000"/>
                </a:rPr>
                <a:t>マイナポータル上での項目名</a:t>
              </a:r>
              <a:endParaRPr lang="en-US" altLang="ja-JP" sz="600" dirty="0">
                <a:latin typeface="UD デジタル 教科書体 N-R" panose="02020400000000000000" pitchFamily="17" charset="-128"/>
                <a:ea typeface="UD デジタル 教科書体 NP" panose="02020400000000000000"/>
              </a:endParaRPr>
            </a:p>
          </p:txBody>
        </p:sp>
      </p:grpSp>
    </p:spTree>
    <p:extLst>
      <p:ext uri="{BB962C8B-B14F-4D97-AF65-F5344CB8AC3E}">
        <p14:creationId xmlns:p14="http://schemas.microsoft.com/office/powerpoint/2010/main" val="230662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70B0E-A94E-452A-1F31-67EE78F838B2}"/>
            </a:ext>
          </a:extLst>
        </p:cNvPr>
        <p:cNvGrpSpPr/>
        <p:nvPr/>
      </p:nvGrpSpPr>
      <p:grpSpPr>
        <a:xfrm>
          <a:off x="0" y="0"/>
          <a:ext cx="0" cy="0"/>
          <a:chOff x="0" y="0"/>
          <a:chExt cx="0" cy="0"/>
        </a:xfrm>
      </p:grpSpPr>
      <p:sp>
        <p:nvSpPr>
          <p:cNvPr id="74" name="正方形/長方形 73">
            <a:extLst>
              <a:ext uri="{FF2B5EF4-FFF2-40B4-BE49-F238E27FC236}">
                <a16:creationId xmlns:a16="http://schemas.microsoft.com/office/drawing/2014/main" id="{38172A17-F440-C7C1-372D-1ED80AC8524F}"/>
              </a:ext>
            </a:extLst>
          </p:cNvPr>
          <p:cNvSpPr/>
          <p:nvPr/>
        </p:nvSpPr>
        <p:spPr>
          <a:xfrm>
            <a:off x="0" y="8864543"/>
            <a:ext cx="7559675" cy="1820596"/>
          </a:xfrm>
          <a:prstGeom prst="rect">
            <a:avLst/>
          </a:prstGeom>
          <a:solidFill>
            <a:srgbClr val="E7F5FF"/>
          </a:solidFill>
          <a:ln>
            <a:solidFill>
              <a:srgbClr val="E7F5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四角形: 角を丸くする 84">
            <a:extLst>
              <a:ext uri="{FF2B5EF4-FFF2-40B4-BE49-F238E27FC236}">
                <a16:creationId xmlns:a16="http://schemas.microsoft.com/office/drawing/2014/main" id="{F4283809-2967-0E44-4332-1E0ACF6C7145}"/>
              </a:ext>
            </a:extLst>
          </p:cNvPr>
          <p:cNvSpPr/>
          <p:nvPr/>
        </p:nvSpPr>
        <p:spPr>
          <a:xfrm>
            <a:off x="2032310" y="9515878"/>
            <a:ext cx="2358715" cy="1005542"/>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p>
            <a:pPr lvl="0" algn="ctr">
              <a:defRPr/>
            </a:pP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8" name="四角形: 角を丸くする 77">
            <a:extLst>
              <a:ext uri="{FF2B5EF4-FFF2-40B4-BE49-F238E27FC236}">
                <a16:creationId xmlns:a16="http://schemas.microsoft.com/office/drawing/2014/main" id="{092DD978-23AA-0D56-CCE0-B5F840B98277}"/>
              </a:ext>
            </a:extLst>
          </p:cNvPr>
          <p:cNvSpPr/>
          <p:nvPr/>
        </p:nvSpPr>
        <p:spPr>
          <a:xfrm>
            <a:off x="1601796" y="9515878"/>
            <a:ext cx="617046" cy="1005542"/>
          </a:xfrm>
          <a:prstGeom prst="roundRect">
            <a:avLst>
              <a:gd name="adj" fmla="val 0"/>
            </a:avLst>
          </a:prstGeom>
          <a:solidFill>
            <a:srgbClr val="BDE4FF"/>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p>
            <a:pPr lvl="0" algn="ctr">
              <a:defRPr/>
            </a:pPr>
            <a:r>
              <a:rPr kumimoji="1" lang="ja-JP" altLang="en-US"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公立</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88" name="四角形: 角を丸くする 87">
            <a:extLst>
              <a:ext uri="{FF2B5EF4-FFF2-40B4-BE49-F238E27FC236}">
                <a16:creationId xmlns:a16="http://schemas.microsoft.com/office/drawing/2014/main" id="{F7B55026-087F-658E-93E3-C9449EC3C02C}"/>
              </a:ext>
            </a:extLst>
          </p:cNvPr>
          <p:cNvSpPr/>
          <p:nvPr/>
        </p:nvSpPr>
        <p:spPr>
          <a:xfrm>
            <a:off x="5038364" y="9515878"/>
            <a:ext cx="2358715" cy="1005542"/>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p>
            <a:pPr lvl="0" algn="ctr">
              <a:defRPr/>
            </a:pP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89" name="四角形: 角を丸くする 88">
            <a:extLst>
              <a:ext uri="{FF2B5EF4-FFF2-40B4-BE49-F238E27FC236}">
                <a16:creationId xmlns:a16="http://schemas.microsoft.com/office/drawing/2014/main" id="{1B2E3AFD-85E5-8E23-2005-4804A28D776E}"/>
              </a:ext>
            </a:extLst>
          </p:cNvPr>
          <p:cNvSpPr/>
          <p:nvPr/>
        </p:nvSpPr>
        <p:spPr>
          <a:xfrm>
            <a:off x="4607850" y="9515878"/>
            <a:ext cx="617046" cy="1005542"/>
          </a:xfrm>
          <a:prstGeom prst="roundRect">
            <a:avLst>
              <a:gd name="adj" fmla="val 0"/>
            </a:avLst>
          </a:prstGeom>
          <a:solidFill>
            <a:srgbClr val="BDE4FF"/>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p>
            <a:pPr lvl="0" algn="ctr">
              <a:defRPr/>
            </a:pPr>
            <a:r>
              <a:rPr kumimoji="1" lang="ja-JP" altLang="en-US"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私立</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71" name="正方形/長方形 70">
            <a:extLst>
              <a:ext uri="{FF2B5EF4-FFF2-40B4-BE49-F238E27FC236}">
                <a16:creationId xmlns:a16="http://schemas.microsoft.com/office/drawing/2014/main" id="{735A0D17-356C-E839-BB5F-975B17C14939}"/>
              </a:ext>
            </a:extLst>
          </p:cNvPr>
          <p:cNvSpPr/>
          <p:nvPr/>
        </p:nvSpPr>
        <p:spPr>
          <a:xfrm>
            <a:off x="0" y="8547100"/>
            <a:ext cx="7559675" cy="483250"/>
          </a:xfrm>
          <a:prstGeom prst="rect">
            <a:avLst/>
          </a:prstGeom>
          <a:solidFill>
            <a:srgbClr val="0099FF"/>
          </a:solidFill>
          <a:ln>
            <a:solidFill>
              <a:srgbClr val="00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32" name="テキスト ボックス 31">
            <a:extLst>
              <a:ext uri="{FF2B5EF4-FFF2-40B4-BE49-F238E27FC236}">
                <a16:creationId xmlns:a16="http://schemas.microsoft.com/office/drawing/2014/main" id="{B5A02969-21DC-5DE3-C958-EF03EDD4435E}"/>
              </a:ext>
            </a:extLst>
          </p:cNvPr>
          <p:cNvSpPr txBox="1"/>
          <p:nvPr/>
        </p:nvSpPr>
        <p:spPr>
          <a:xfrm>
            <a:off x="165437" y="2975763"/>
            <a:ext cx="7228800" cy="3177132"/>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4" name="角丸四角形 1">
            <a:extLst>
              <a:ext uri="{FF2B5EF4-FFF2-40B4-BE49-F238E27FC236}">
                <a16:creationId xmlns:a16="http://schemas.microsoft.com/office/drawing/2014/main" id="{98524378-B59F-0AEF-6C87-E9477217AD11}"/>
              </a:ext>
            </a:extLst>
          </p:cNvPr>
          <p:cNvSpPr/>
          <p:nvPr/>
        </p:nvSpPr>
        <p:spPr>
          <a:xfrm>
            <a:off x="593674" y="8608500"/>
            <a:ext cx="6372326" cy="367425"/>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0" rtlCol="0" anchor="ctr">
            <a:spAutoFit/>
          </a:bodyPr>
          <a:lstStyle/>
          <a:p>
            <a:pPr algn="ctr"/>
            <a:r>
              <a:rPr kumimoji="1" lang="ja-JP" altLang="en-US" sz="2000" b="1" dirty="0">
                <a:solidFill>
                  <a:schemeClr val="bg1"/>
                </a:solidFill>
                <a:latin typeface="UD デジタル 教科書体 NP" panose="02020400000000000000" pitchFamily="18" charset="-128"/>
                <a:ea typeface="UD デジタル 教科書体 NP" panose="02020400000000000000" pitchFamily="18" charset="-128"/>
              </a:rPr>
              <a:t>高等学校等就学支援金、高校生等臨時支援金共通事項</a:t>
            </a:r>
          </a:p>
        </p:txBody>
      </p:sp>
      <p:sp>
        <p:nvSpPr>
          <p:cNvPr id="6" name="正方形/長方形 5">
            <a:extLst>
              <a:ext uri="{FF2B5EF4-FFF2-40B4-BE49-F238E27FC236}">
                <a16:creationId xmlns:a16="http://schemas.microsoft.com/office/drawing/2014/main" id="{3CE8AD4D-4082-7D0B-A717-67DF372A96FD}"/>
              </a:ext>
            </a:extLst>
          </p:cNvPr>
          <p:cNvSpPr/>
          <p:nvPr/>
        </p:nvSpPr>
        <p:spPr>
          <a:xfrm>
            <a:off x="165437" y="181433"/>
            <a:ext cx="7228800" cy="860498"/>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latin typeface="メイリオ" panose="020B0604030504040204" pitchFamily="50" charset="-128"/>
              <a:ea typeface="メイリオ" panose="020B0604030504040204" pitchFamily="50" charset="-128"/>
            </a:endParaRPr>
          </a:p>
        </p:txBody>
      </p:sp>
      <p:sp>
        <p:nvSpPr>
          <p:cNvPr id="13" name="角丸四角形 1">
            <a:extLst>
              <a:ext uri="{FF2B5EF4-FFF2-40B4-BE49-F238E27FC236}">
                <a16:creationId xmlns:a16="http://schemas.microsoft.com/office/drawing/2014/main" id="{8FA1E812-5A05-6AB6-446F-8A500E46C9BC}"/>
              </a:ext>
            </a:extLst>
          </p:cNvPr>
          <p:cNvSpPr/>
          <p:nvPr/>
        </p:nvSpPr>
        <p:spPr>
          <a:xfrm>
            <a:off x="49738" y="235935"/>
            <a:ext cx="7559676" cy="696038"/>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spAutoFit/>
          </a:bodyPr>
          <a:lstStyle/>
          <a:p>
            <a:pPr algn="ctr"/>
            <a:r>
              <a:rPr kumimoji="1" lang="zh-TW" altLang="en-US" sz="4000" b="1" dirty="0">
                <a:solidFill>
                  <a:schemeClr val="bg1"/>
                </a:solidFill>
                <a:latin typeface="UD デジタル 教科書体 NP" panose="02020400000000000000" pitchFamily="18" charset="-128"/>
                <a:ea typeface="UD デジタル 教科書体 NP" panose="02020400000000000000" pitchFamily="18" charset="-128"/>
              </a:rPr>
              <a:t>高校生等臨時支援金</a:t>
            </a:r>
          </a:p>
        </p:txBody>
      </p:sp>
      <p:sp>
        <p:nvSpPr>
          <p:cNvPr id="18" name="角丸四角形 1">
            <a:extLst>
              <a:ext uri="{FF2B5EF4-FFF2-40B4-BE49-F238E27FC236}">
                <a16:creationId xmlns:a16="http://schemas.microsoft.com/office/drawing/2014/main" id="{C02797DB-1BB0-BFED-D6F7-7689E2D4D197}"/>
              </a:ext>
            </a:extLst>
          </p:cNvPr>
          <p:cNvSpPr/>
          <p:nvPr/>
        </p:nvSpPr>
        <p:spPr>
          <a:xfrm>
            <a:off x="2666305" y="821540"/>
            <a:ext cx="4780729" cy="203119"/>
          </a:xfrm>
          <a:prstGeom prst="roundRect">
            <a:avLst>
              <a:gd name="adj" fmla="val 119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0" rtlCol="0" anchor="ctr">
            <a:spAutoFit/>
          </a:bodyPr>
          <a:lstStyle/>
          <a:p>
            <a:pPr algn="r"/>
            <a:r>
              <a:rPr kumimoji="1" lang="en-US" altLang="ja-JP" sz="1000" dirty="0">
                <a:solidFill>
                  <a:schemeClr val="bg1"/>
                </a:solidFill>
                <a:latin typeface="UD デジタル 教科書体 NP" panose="02020400000000000000" pitchFamily="18" charset="-128"/>
                <a:ea typeface="UD デジタル 教科書体 NP" panose="02020400000000000000" pitchFamily="18" charset="-128"/>
              </a:rPr>
              <a:t>※</a:t>
            </a:r>
            <a:r>
              <a:rPr kumimoji="1" lang="ja-JP" altLang="en-US" sz="1000" dirty="0">
                <a:solidFill>
                  <a:schemeClr val="bg1"/>
                </a:solidFill>
                <a:latin typeface="UD デジタル 教科書体 NP" panose="02020400000000000000" pitchFamily="18" charset="-128"/>
                <a:ea typeface="UD デジタル 教科書体 NP" panose="02020400000000000000" pitchFamily="18" charset="-128"/>
              </a:rPr>
              <a:t>令和７年度限りの事業です。令和８年度以降については、別途検討中です。</a:t>
            </a:r>
          </a:p>
        </p:txBody>
      </p:sp>
      <p:sp>
        <p:nvSpPr>
          <p:cNvPr id="23" name="テキスト ボックス 22">
            <a:extLst>
              <a:ext uri="{FF2B5EF4-FFF2-40B4-BE49-F238E27FC236}">
                <a16:creationId xmlns:a16="http://schemas.microsoft.com/office/drawing/2014/main" id="{72E6CD36-5ADB-38D1-F392-D9F863FA2A6C}"/>
              </a:ext>
            </a:extLst>
          </p:cNvPr>
          <p:cNvSpPr txBox="1"/>
          <p:nvPr/>
        </p:nvSpPr>
        <p:spPr>
          <a:xfrm>
            <a:off x="165437" y="1148493"/>
            <a:ext cx="7228800" cy="1712167"/>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2DF5744B-0DC9-8966-A744-3242B35BF179}"/>
              </a:ext>
            </a:extLst>
          </p:cNvPr>
          <p:cNvSpPr/>
          <p:nvPr/>
        </p:nvSpPr>
        <p:spPr>
          <a:xfrm>
            <a:off x="260432" y="1227808"/>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高校生等臨時支援金について</a:t>
            </a:r>
          </a:p>
        </p:txBody>
      </p:sp>
      <p:pic>
        <p:nvPicPr>
          <p:cNvPr id="26" name="グラフィックス 25">
            <a:extLst>
              <a:ext uri="{FF2B5EF4-FFF2-40B4-BE49-F238E27FC236}">
                <a16:creationId xmlns:a16="http://schemas.microsoft.com/office/drawing/2014/main" id="{1418CEF9-AC67-9B70-1F87-E659DFD371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9793" y="1300277"/>
            <a:ext cx="247607" cy="247607"/>
          </a:xfrm>
          <a:prstGeom prst="rect">
            <a:avLst/>
          </a:prstGeom>
        </p:spPr>
      </p:pic>
      <p:sp>
        <p:nvSpPr>
          <p:cNvPr id="27" name="角丸四角形 31">
            <a:extLst>
              <a:ext uri="{FF2B5EF4-FFF2-40B4-BE49-F238E27FC236}">
                <a16:creationId xmlns:a16="http://schemas.microsoft.com/office/drawing/2014/main" id="{2DC07DCD-AB4C-0972-CACD-0029BC5030C9}"/>
              </a:ext>
            </a:extLst>
          </p:cNvPr>
          <p:cNvSpPr/>
          <p:nvPr/>
        </p:nvSpPr>
        <p:spPr>
          <a:xfrm>
            <a:off x="3577963" y="2281668"/>
            <a:ext cx="3781137" cy="49949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357188" indent="-357188" algn="just">
              <a:lnSpc>
                <a:spcPct val="110000"/>
              </a:lnSpc>
            </a:pP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１　令和８年度からの所得制限の撤廃や私立高校等の加算額の引き　　　上げも含めたいわゆる「高校授業料の無償化」を別途検討中です。</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algn="just">
              <a:lnSpc>
                <a:spcPct val="110000"/>
              </a:lnSpc>
            </a:pP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２　</a:t>
            </a: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11</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万</a:t>
            </a: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8,800</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円は上限額。学校種により異なることがあります。</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28" name="テキスト ボックス 27">
            <a:extLst>
              <a:ext uri="{FF2B5EF4-FFF2-40B4-BE49-F238E27FC236}">
                <a16:creationId xmlns:a16="http://schemas.microsoft.com/office/drawing/2014/main" id="{072882CE-07CD-1946-4492-D2B33C070074}"/>
              </a:ext>
            </a:extLst>
          </p:cNvPr>
          <p:cNvSpPr txBox="1"/>
          <p:nvPr/>
        </p:nvSpPr>
        <p:spPr>
          <a:xfrm>
            <a:off x="215600" y="1620353"/>
            <a:ext cx="7080986" cy="600164"/>
          </a:xfrm>
          <a:prstGeom prst="rect">
            <a:avLst/>
          </a:prstGeom>
          <a:noFill/>
        </p:spPr>
        <p:txBody>
          <a:bodyPr wrap="square">
            <a:spAutoFit/>
          </a:bodyPr>
          <a:lstStyle/>
          <a:p>
            <a:pPr>
              <a:spcBef>
                <a:spcPts val="0"/>
              </a:spcBef>
              <a:defRPr/>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令和７年の通常国会での審議の結果、高校生の返還不要の授業料支援の対象者の範囲が広がりました。</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a:spcBef>
                <a:spcPts val="0"/>
              </a:spcBef>
              <a:defRPr/>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高等学校等就学支援金に申請した結果、</a:t>
            </a: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年収約</a:t>
            </a:r>
            <a:r>
              <a:rPr lang="en-US" altLang="ja-JP" sz="1100" b="1" dirty="0">
                <a:solidFill>
                  <a:srgbClr val="0099FF"/>
                </a:solidFill>
                <a:latin typeface="UD デジタル 教科書体 NP" panose="02020400000000000000" pitchFamily="18" charset="-128"/>
                <a:ea typeface="UD デジタル 教科書体 NP" panose="02020400000000000000" pitchFamily="18" charset="-128"/>
              </a:rPr>
              <a:t>910</a:t>
            </a: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万円以上世帯と判定された場合</a:t>
            </a: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に、高校生等臨時支援金が新たに支給されます。</a:t>
            </a:r>
            <a:r>
              <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令和７年度限り</a:t>
            </a:r>
            <a:r>
              <a:rPr lang="en-US" altLang="ja-JP" sz="11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lang="ja-JP" altLang="en-US" sz="11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１</a:t>
            </a: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・新規</a:t>
            </a:r>
            <a:r>
              <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endPar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29" name="四角形: 角を丸くする 28">
            <a:extLst>
              <a:ext uri="{FF2B5EF4-FFF2-40B4-BE49-F238E27FC236}">
                <a16:creationId xmlns:a16="http://schemas.microsoft.com/office/drawing/2014/main" id="{FF5DC59B-A195-A6FD-8BC9-0D5DC16998CE}"/>
              </a:ext>
            </a:extLst>
          </p:cNvPr>
          <p:cNvSpPr/>
          <p:nvPr/>
        </p:nvSpPr>
        <p:spPr>
          <a:xfrm>
            <a:off x="260432" y="2273878"/>
            <a:ext cx="806368" cy="442506"/>
          </a:xfrm>
          <a:prstGeom prst="roundRect">
            <a:avLst>
              <a:gd name="adj" fmla="val 0"/>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1100" dirty="0">
                <a:solidFill>
                  <a:schemeClr val="bg1"/>
                </a:solidFill>
                <a:latin typeface="UD デジタル 教科書体 NP" panose="02020400000000000000" pitchFamily="18" charset="-128"/>
                <a:ea typeface="UD デジタル 教科書体 NP" panose="02020400000000000000" pitchFamily="18" charset="-128"/>
              </a:rPr>
              <a:t>支援額</a:t>
            </a:r>
            <a:endParaRPr kumimoji="1" lang="en-US" altLang="ja-JP" sz="1100" dirty="0">
              <a:solidFill>
                <a:schemeClr val="bg1"/>
              </a:solidFill>
              <a:latin typeface="UD デジタル 教科書体 NP" panose="02020400000000000000" pitchFamily="18" charset="-128"/>
              <a:ea typeface="UD デジタル 教科書体 NP" panose="02020400000000000000" pitchFamily="18" charset="-128"/>
            </a:endParaRPr>
          </a:p>
        </p:txBody>
      </p:sp>
      <p:sp>
        <p:nvSpPr>
          <p:cNvPr id="30" name="四角形: 角を丸くする 29">
            <a:extLst>
              <a:ext uri="{FF2B5EF4-FFF2-40B4-BE49-F238E27FC236}">
                <a16:creationId xmlns:a16="http://schemas.microsoft.com/office/drawing/2014/main" id="{0BAB6168-E608-B4FC-6A8D-C5802DA7D1E1}"/>
              </a:ext>
            </a:extLst>
          </p:cNvPr>
          <p:cNvSpPr/>
          <p:nvPr/>
        </p:nvSpPr>
        <p:spPr>
          <a:xfrm>
            <a:off x="1066800" y="2273878"/>
            <a:ext cx="2438400" cy="442506"/>
          </a:xfrm>
          <a:prstGeom prst="roundRect">
            <a:avLst>
              <a:gd name="adj" fmla="val 0"/>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lgn="ctr">
              <a:defRP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国公私立共通のいわゆる基準額である</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lvl="0" algn="ctr">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年額 </a:t>
            </a: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11</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万</a:t>
            </a:r>
            <a:r>
              <a:rPr kumimoji="1" lang="en-US" altLang="ja-JP" sz="1400" b="1" dirty="0">
                <a:solidFill>
                  <a:srgbClr val="0099FF"/>
                </a:solidFill>
                <a:latin typeface="UD デジタル 教科書体 NP" panose="02020400000000000000" pitchFamily="18" charset="-128"/>
                <a:ea typeface="UD デジタル 教科書体 NP" panose="02020400000000000000" pitchFamily="18" charset="-128"/>
              </a:rPr>
              <a:t>8,800</a:t>
            </a: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円</a:t>
            </a:r>
            <a:r>
              <a:rPr kumimoji="1" lang="en-US" altLang="ja-JP" sz="1400" baseline="300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※2</a:t>
            </a:r>
          </a:p>
        </p:txBody>
      </p:sp>
      <p:sp>
        <p:nvSpPr>
          <p:cNvPr id="33" name="四角形: 角を丸くする 32">
            <a:extLst>
              <a:ext uri="{FF2B5EF4-FFF2-40B4-BE49-F238E27FC236}">
                <a16:creationId xmlns:a16="http://schemas.microsoft.com/office/drawing/2014/main" id="{B7F73162-4AF6-59F0-2B12-6CB2E55A74FA}"/>
              </a:ext>
            </a:extLst>
          </p:cNvPr>
          <p:cNvSpPr/>
          <p:nvPr/>
        </p:nvSpPr>
        <p:spPr>
          <a:xfrm>
            <a:off x="260432" y="3055078"/>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お申し込みについて</a:t>
            </a:r>
          </a:p>
        </p:txBody>
      </p:sp>
      <p:pic>
        <p:nvPicPr>
          <p:cNvPr id="34" name="グラフィックス 33">
            <a:extLst>
              <a:ext uri="{FF2B5EF4-FFF2-40B4-BE49-F238E27FC236}">
                <a16:creationId xmlns:a16="http://schemas.microsoft.com/office/drawing/2014/main" id="{AF3A2EC9-61AE-2EBE-5130-89928E69AD7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74381" y="3081064"/>
            <a:ext cx="302397" cy="302397"/>
          </a:xfrm>
          <a:prstGeom prst="rect">
            <a:avLst/>
          </a:prstGeom>
        </p:spPr>
      </p:pic>
      <p:sp>
        <p:nvSpPr>
          <p:cNvPr id="35" name="四角形: 角を丸くする 34">
            <a:extLst>
              <a:ext uri="{FF2B5EF4-FFF2-40B4-BE49-F238E27FC236}">
                <a16:creationId xmlns:a16="http://schemas.microsoft.com/office/drawing/2014/main" id="{8398B6E0-60FE-1E09-AF5A-1244081E4F77}"/>
              </a:ext>
            </a:extLst>
          </p:cNvPr>
          <p:cNvSpPr/>
          <p:nvPr/>
        </p:nvSpPr>
        <p:spPr>
          <a:xfrm>
            <a:off x="263089" y="3520977"/>
            <a:ext cx="7025373" cy="848445"/>
          </a:xfrm>
          <a:prstGeom prst="roundRect">
            <a:avLst>
              <a:gd name="adj" fmla="val 0"/>
            </a:avLst>
          </a:prstGeom>
          <a:solidFill>
            <a:srgbClr val="FFF1E7"/>
          </a:solidFill>
          <a:ln>
            <a:solidFill>
              <a:srgbClr val="FFF1E7"/>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lvl="0">
              <a:spcAft>
                <a:spcPts val="600"/>
              </a:spcAft>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新入生</a:t>
            </a:r>
            <a:r>
              <a:rPr kumimoji="1" lang="ja-JP" altLang="en-US"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の皆さん</a:t>
            </a:r>
            <a:endParaRPr kumimoji="1" lang="en-US" altLang="ja-JP"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lvl="0">
              <a:spcAft>
                <a:spcPts val="600"/>
              </a:spcAft>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在校生</a:t>
            </a:r>
            <a:r>
              <a:rPr kumimoji="1" lang="ja-JP" altLang="en-US" sz="11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の皆さん</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cxnSp>
        <p:nvCxnSpPr>
          <p:cNvPr id="37" name="直線コネクタ 36">
            <a:extLst>
              <a:ext uri="{FF2B5EF4-FFF2-40B4-BE49-F238E27FC236}">
                <a16:creationId xmlns:a16="http://schemas.microsoft.com/office/drawing/2014/main" id="{9A12586C-3239-0A06-82AA-C6689DF09527}"/>
              </a:ext>
            </a:extLst>
          </p:cNvPr>
          <p:cNvCxnSpPr>
            <a:cxnSpLocks/>
          </p:cNvCxnSpPr>
          <p:nvPr/>
        </p:nvCxnSpPr>
        <p:spPr>
          <a:xfrm>
            <a:off x="1663570" y="3591384"/>
            <a:ext cx="0" cy="707631"/>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C0352617-4F0E-7DF6-3B95-F2804F45FBB4}"/>
              </a:ext>
            </a:extLst>
          </p:cNvPr>
          <p:cNvGrpSpPr/>
          <p:nvPr/>
        </p:nvGrpSpPr>
        <p:grpSpPr>
          <a:xfrm>
            <a:off x="1809793" y="3731445"/>
            <a:ext cx="5133932" cy="439703"/>
            <a:chOff x="2827383" y="2759861"/>
            <a:chExt cx="5133932" cy="439703"/>
          </a:xfrm>
        </p:grpSpPr>
        <p:sp>
          <p:nvSpPr>
            <p:cNvPr id="44" name="角丸四角形 31">
              <a:extLst>
                <a:ext uri="{FF2B5EF4-FFF2-40B4-BE49-F238E27FC236}">
                  <a16:creationId xmlns:a16="http://schemas.microsoft.com/office/drawing/2014/main" id="{946712F7-D963-AB1F-8746-74FF19D36B01}"/>
                </a:ext>
              </a:extLst>
            </p:cNvPr>
            <p:cNvSpPr/>
            <p:nvPr/>
          </p:nvSpPr>
          <p:spPr>
            <a:xfrm>
              <a:off x="2827383" y="2759861"/>
              <a:ext cx="5133932" cy="199345"/>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lang="ja-JP" altLang="en-US" sz="1100" b="1" dirty="0">
                  <a:solidFill>
                    <a:srgbClr val="0099FF"/>
                  </a:solidFill>
                  <a:latin typeface="UD デジタル 教科書体 NP" panose="02020400000000000000" pitchFamily="18" charset="-128"/>
                  <a:ea typeface="UD デジタル 教科書体 NP" panose="02020400000000000000" pitchFamily="18" charset="-128"/>
                </a:rPr>
                <a:t>高等学校等就学支援金</a:t>
              </a: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の判定結果を用いて、受給資格の判定を行います。</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nvGrpSpPr>
            <p:cNvPr id="45" name="グループ化 44">
              <a:extLst>
                <a:ext uri="{FF2B5EF4-FFF2-40B4-BE49-F238E27FC236}">
                  <a16:creationId xmlns:a16="http://schemas.microsoft.com/office/drawing/2014/main" id="{9B9ACE11-A5BF-D3C3-023B-55B89E8016D6}"/>
                </a:ext>
              </a:extLst>
            </p:cNvPr>
            <p:cNvGrpSpPr/>
            <p:nvPr/>
          </p:nvGrpSpPr>
          <p:grpSpPr>
            <a:xfrm>
              <a:off x="2844496" y="2992953"/>
              <a:ext cx="4650090" cy="206611"/>
              <a:chOff x="2811341" y="722291"/>
              <a:chExt cx="4650090" cy="206611"/>
            </a:xfrm>
          </p:grpSpPr>
          <p:sp>
            <p:nvSpPr>
              <p:cNvPr id="46" name="角丸四角形 31">
                <a:extLst>
                  <a:ext uri="{FF2B5EF4-FFF2-40B4-BE49-F238E27FC236}">
                    <a16:creationId xmlns:a16="http://schemas.microsoft.com/office/drawing/2014/main" id="{0CDAFE4F-BE05-E7BA-3B33-3FCE01341380}"/>
                  </a:ext>
                </a:extLst>
              </p:cNvPr>
              <p:cNvSpPr/>
              <p:nvPr/>
            </p:nvSpPr>
            <p:spPr>
              <a:xfrm>
                <a:off x="3696564" y="730408"/>
                <a:ext cx="3764867" cy="198494"/>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just">
                  <a:lnSpc>
                    <a:spcPct val="110000"/>
                  </a:lnSpc>
                </a:pPr>
                <a:r>
                  <a:rPr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学校から案内があります。必ず確認してください。</a:t>
                </a:r>
                <a:endParaRPr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47" name="角丸四角形 31">
                <a:extLst>
                  <a:ext uri="{FF2B5EF4-FFF2-40B4-BE49-F238E27FC236}">
                    <a16:creationId xmlns:a16="http://schemas.microsoft.com/office/drawing/2014/main" id="{FFAA7975-79DF-5A55-D50B-6ED5AF01AB5E}"/>
                  </a:ext>
                </a:extLst>
              </p:cNvPr>
              <p:cNvSpPr/>
              <p:nvPr/>
            </p:nvSpPr>
            <p:spPr>
              <a:xfrm>
                <a:off x="2811341" y="722291"/>
                <a:ext cx="848818" cy="188858"/>
              </a:xfrm>
              <a:prstGeom prst="roundRect">
                <a:avLst>
                  <a:gd name="adj" fmla="val 20056"/>
                </a:avLst>
              </a:prstGeom>
              <a:solidFill>
                <a:srgbClr val="FF66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nchorCtr="0">
                <a:noAutofit/>
              </a:bodyPr>
              <a:lstStyle/>
              <a:p>
                <a:pPr algn="ctr">
                  <a:lnSpc>
                    <a:spcPct val="110000"/>
                  </a:lnSpc>
                </a:pPr>
                <a:r>
                  <a:rPr lang="en-US" altLang="ja-JP" sz="1000" b="1" dirty="0">
                    <a:solidFill>
                      <a:schemeClr val="bg1"/>
                    </a:solidFill>
                    <a:latin typeface="UD デジタル 教科書体 NP" panose="02020400000000000000" pitchFamily="18" charset="-128"/>
                    <a:ea typeface="UD デジタル 教科書体 NP" panose="02020400000000000000" pitchFamily="18" charset="-128"/>
                  </a:rPr>
                  <a:t>7</a:t>
                </a:r>
                <a:r>
                  <a:rPr lang="ja-JP" altLang="en-US" sz="1000" b="1" dirty="0">
                    <a:solidFill>
                      <a:schemeClr val="bg1"/>
                    </a:solidFill>
                    <a:latin typeface="UD デジタル 教科書体 NP" panose="02020400000000000000" pitchFamily="18" charset="-128"/>
                    <a:ea typeface="UD デジタル 教科書体 NP" panose="02020400000000000000" pitchFamily="18" charset="-128"/>
                  </a:rPr>
                  <a:t>月頃までに</a:t>
                </a:r>
                <a:endParaRPr kumimoji="1" lang="ja-JP" altLang="en-US" sz="1000" dirty="0">
                  <a:solidFill>
                    <a:schemeClr val="bg1"/>
                  </a:solidFill>
                  <a:latin typeface="UD デジタル 教科書体 NP" panose="02020400000000000000" pitchFamily="18" charset="-128"/>
                  <a:ea typeface="UD デジタル 教科書体 NP" panose="02020400000000000000" pitchFamily="18" charset="-128"/>
                </a:endParaRPr>
              </a:p>
            </p:txBody>
          </p:sp>
        </p:grpSp>
      </p:grpSp>
      <p:sp>
        <p:nvSpPr>
          <p:cNvPr id="48" name="角丸四角形 31">
            <a:extLst>
              <a:ext uri="{FF2B5EF4-FFF2-40B4-BE49-F238E27FC236}">
                <a16:creationId xmlns:a16="http://schemas.microsoft.com/office/drawing/2014/main" id="{240FE43A-D022-BB36-C061-4A51E9720D45}"/>
              </a:ext>
            </a:extLst>
          </p:cNvPr>
          <p:cNvSpPr/>
          <p:nvPr/>
        </p:nvSpPr>
        <p:spPr>
          <a:xfrm>
            <a:off x="250918" y="4445523"/>
            <a:ext cx="6091829" cy="50020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nSpc>
                <a:spcPct val="110000"/>
              </a:lnSpc>
              <a:buClr>
                <a:schemeClr val="tx1">
                  <a:lumMod val="75000"/>
                  <a:lumOff val="25000"/>
                </a:schemeClr>
              </a:buClr>
              <a:buFont typeface="游ゴシック" panose="020B0400000000000000" pitchFamily="50" charset="-128"/>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原則として、高等学校等就学支援金のための</a:t>
            </a: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オンライン申請の仕組みを活用</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します。</a:t>
            </a:r>
          </a:p>
          <a:p>
            <a:pPr marL="177800" indent="-177800">
              <a:lnSpc>
                <a:spcPct val="110000"/>
              </a:lnSpc>
              <a:buClr>
                <a:schemeClr val="tx1">
                  <a:lumMod val="75000"/>
                  <a:lumOff val="25000"/>
                </a:schemeClr>
              </a:buClr>
              <a:buFont typeface="游ゴシック" panose="020B0400000000000000" pitchFamily="50" charset="-128"/>
              <a:buChar char="※"/>
            </a:pP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これまで、高等学校等就学支援金に申請していない方、受給資格の認定がされていない方</a:t>
            </a:r>
            <a:br>
              <a:rPr kumimoji="1" lang="en-US" altLang="ja-JP" sz="900" b="1" dirty="0">
                <a:solidFill>
                  <a:srgbClr val="FF6600"/>
                </a:solidFill>
                <a:latin typeface="UD デジタル 教科書体 NP" panose="02020400000000000000" pitchFamily="18" charset="-128"/>
                <a:ea typeface="UD デジタル 教科書体 NP" panose="02020400000000000000" pitchFamily="18" charset="-128"/>
              </a:rPr>
            </a:b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（年収約</a:t>
            </a:r>
            <a:r>
              <a:rPr kumimoji="1" lang="en-US" altLang="ja-JP" sz="900" b="1" dirty="0">
                <a:solidFill>
                  <a:srgbClr val="FF6600"/>
                </a:solidFill>
                <a:latin typeface="UD デジタル 教科書体 NP" panose="02020400000000000000" pitchFamily="18" charset="-128"/>
                <a:ea typeface="UD デジタル 教科書体 NP" panose="02020400000000000000" pitchFamily="18" charset="-128"/>
              </a:rPr>
              <a:t>910</a:t>
            </a:r>
            <a:r>
              <a:rPr kumimoji="1" lang="ja-JP" altLang="en-US" sz="900" b="1" dirty="0">
                <a:solidFill>
                  <a:srgbClr val="FF6600"/>
                </a:solidFill>
                <a:latin typeface="UD デジタル 教科書体 NP" panose="02020400000000000000" pitchFamily="18" charset="-128"/>
                <a:ea typeface="UD デジタル 教科書体 NP" panose="02020400000000000000" pitchFamily="18" charset="-128"/>
              </a:rPr>
              <a:t>万円以上世帯の方）は、原則として、高等学校等就学支援金に再度申請していただく必要</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があります。</a:t>
            </a:r>
          </a:p>
        </p:txBody>
      </p:sp>
      <p:sp>
        <p:nvSpPr>
          <p:cNvPr id="49" name="四角形: 角を丸くする 48">
            <a:extLst>
              <a:ext uri="{FF2B5EF4-FFF2-40B4-BE49-F238E27FC236}">
                <a16:creationId xmlns:a16="http://schemas.microsoft.com/office/drawing/2014/main" id="{126F693B-377D-0C63-2D42-2DD2755BE99A}"/>
              </a:ext>
            </a:extLst>
          </p:cNvPr>
          <p:cNvSpPr/>
          <p:nvPr/>
        </p:nvSpPr>
        <p:spPr>
          <a:xfrm>
            <a:off x="265818" y="5004239"/>
            <a:ext cx="7028038" cy="528013"/>
          </a:xfrm>
          <a:prstGeom prst="roundRect">
            <a:avLst>
              <a:gd name="adj" fmla="val 0"/>
            </a:avLst>
          </a:prstGeom>
          <a:solidFill>
            <a:schemeClr val="bg1"/>
          </a:solidFill>
          <a:ln>
            <a:solidFill>
              <a:srgbClr val="FFD2B3"/>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50" name="角丸四角形 31">
            <a:extLst>
              <a:ext uri="{FF2B5EF4-FFF2-40B4-BE49-F238E27FC236}">
                <a16:creationId xmlns:a16="http://schemas.microsoft.com/office/drawing/2014/main" id="{59B26569-F443-3493-7A59-125CF953C789}"/>
              </a:ext>
            </a:extLst>
          </p:cNvPr>
          <p:cNvSpPr/>
          <p:nvPr/>
        </p:nvSpPr>
        <p:spPr>
          <a:xfrm>
            <a:off x="986169" y="5135981"/>
            <a:ext cx="6413240" cy="386914"/>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110000"/>
              </a:lnSpc>
            </a:pP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高等学校等就学支援金、高校生等臨時支援金のいずれについても、</a:t>
            </a:r>
            <a:r>
              <a:rPr kumimoji="1" lang="ja-JP" altLang="en-US" sz="1050" b="1" dirty="0">
                <a:solidFill>
                  <a:srgbClr val="EF8B47"/>
                </a:solidFill>
                <a:latin typeface="UD デジタル 教科書体 NP" panose="02020400000000000000" pitchFamily="18" charset="-128"/>
                <a:ea typeface="UD デジタル 教科書体 NP" panose="02020400000000000000" pitchFamily="18" charset="-128"/>
              </a:rPr>
              <a:t>都道府県ごとに申請方法が異なります</a:t>
            </a:r>
            <a:r>
              <a:rPr kumimoji="1" lang="ja-JP" altLang="en-US" sz="105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ので、学校からの案内に従って申請してください。</a:t>
            </a:r>
          </a:p>
        </p:txBody>
      </p:sp>
      <p:pic>
        <p:nvPicPr>
          <p:cNvPr id="51" name="図 50">
            <a:extLst>
              <a:ext uri="{FF2B5EF4-FFF2-40B4-BE49-F238E27FC236}">
                <a16:creationId xmlns:a16="http://schemas.microsoft.com/office/drawing/2014/main" id="{BFD9C778-DAF5-A060-8D58-2B5EA7D7E10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322988" y="4986874"/>
            <a:ext cx="583426" cy="551983"/>
          </a:xfrm>
          <a:prstGeom prst="rect">
            <a:avLst/>
          </a:prstGeom>
        </p:spPr>
      </p:pic>
      <p:sp>
        <p:nvSpPr>
          <p:cNvPr id="52" name="角丸四角形 31">
            <a:extLst>
              <a:ext uri="{FF2B5EF4-FFF2-40B4-BE49-F238E27FC236}">
                <a16:creationId xmlns:a16="http://schemas.microsoft.com/office/drawing/2014/main" id="{18EF18B8-C862-ABA5-5712-723ED201C183}"/>
              </a:ext>
            </a:extLst>
          </p:cNvPr>
          <p:cNvSpPr/>
          <p:nvPr/>
        </p:nvSpPr>
        <p:spPr>
          <a:xfrm>
            <a:off x="224727" y="5583360"/>
            <a:ext cx="7134374" cy="50020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nSpc>
                <a:spcPct val="110000"/>
              </a:lnSpc>
              <a:buFont typeface="游ゴシック" panose="020B0400000000000000" pitchFamily="50" charset="-128"/>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学校により、就学支援金・臨時支援金の支給決定までの間、授業料を徴収し、就学支援金・臨時支援金相当額を後日還付する場合があります。なお、経済的に困難な家庭に対しては、授業料徴収の猶予措置等を利用できる場合もあります。詳細は学校へお問い合わせください。</a:t>
            </a:r>
          </a:p>
        </p:txBody>
      </p:sp>
      <p:sp>
        <p:nvSpPr>
          <p:cNvPr id="53" name="テキスト ボックス 52">
            <a:extLst>
              <a:ext uri="{FF2B5EF4-FFF2-40B4-BE49-F238E27FC236}">
                <a16:creationId xmlns:a16="http://schemas.microsoft.com/office/drawing/2014/main" id="{B1CCEFB8-7FA0-B406-0EBF-500F0E95DF3A}"/>
              </a:ext>
            </a:extLst>
          </p:cNvPr>
          <p:cNvSpPr txBox="1"/>
          <p:nvPr/>
        </p:nvSpPr>
        <p:spPr>
          <a:xfrm>
            <a:off x="165437" y="6266596"/>
            <a:ext cx="7228800" cy="2151340"/>
          </a:xfrm>
          <a:prstGeom prst="rect">
            <a:avLst/>
          </a:prstGeom>
          <a:noFill/>
          <a:ln w="19050">
            <a:solidFill>
              <a:srgbClr val="FF9933"/>
            </a:solidFill>
            <a:prstDash val="solid"/>
          </a:ln>
        </p:spPr>
        <p:txBody>
          <a:bodyPr wrap="square" tIns="108000" bIns="108000" rtlCol="0" anchor="t" anchorCtr="0">
            <a:noAutofit/>
          </a:bodyPr>
          <a:lstStyle/>
          <a:p>
            <a:endParaRPr kumimoji="1" lang="en-US" altLang="ja-JP" sz="1100" dirty="0">
              <a:latin typeface="メイリオ" panose="020B0604030504040204" pitchFamily="50" charset="-128"/>
              <a:ea typeface="メイリオ" panose="020B0604030504040204" pitchFamily="50" charset="-128"/>
            </a:endParaRPr>
          </a:p>
        </p:txBody>
      </p:sp>
      <p:sp>
        <p:nvSpPr>
          <p:cNvPr id="54" name="四角形: 角を丸くする 53">
            <a:extLst>
              <a:ext uri="{FF2B5EF4-FFF2-40B4-BE49-F238E27FC236}">
                <a16:creationId xmlns:a16="http://schemas.microsoft.com/office/drawing/2014/main" id="{1ECD6C98-A360-A27E-678F-58B64EEEECEC}"/>
              </a:ext>
            </a:extLst>
          </p:cNvPr>
          <p:cNvSpPr/>
          <p:nvPr/>
        </p:nvSpPr>
        <p:spPr>
          <a:xfrm>
            <a:off x="260432" y="6345910"/>
            <a:ext cx="7028036" cy="354371"/>
          </a:xfrm>
          <a:prstGeom prst="roundRect">
            <a:avLst>
              <a:gd name="adj" fmla="val 0"/>
            </a:avLst>
          </a:prstGeom>
          <a:solidFill>
            <a:srgbClr val="FFAD7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ja-JP" altLang="en-US" sz="1600" b="1" dirty="0">
                <a:solidFill>
                  <a:schemeClr val="bg1"/>
                </a:solidFill>
                <a:latin typeface="UD デジタル 教科書体 NP" panose="02020400000000000000" pitchFamily="18" charset="-128"/>
                <a:ea typeface="UD デジタル 教科書体 NP" panose="02020400000000000000" pitchFamily="18" charset="-128"/>
              </a:rPr>
              <a:t>対象となる高校生</a:t>
            </a:r>
          </a:p>
        </p:txBody>
      </p:sp>
      <p:pic>
        <p:nvPicPr>
          <p:cNvPr id="55" name="グラフィックス 54">
            <a:extLst>
              <a:ext uri="{FF2B5EF4-FFF2-40B4-BE49-F238E27FC236}">
                <a16:creationId xmlns:a16="http://schemas.microsoft.com/office/drawing/2014/main" id="{C395F4DA-9344-E2C0-EBDB-5FE23F6EE73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14698" y="6313414"/>
            <a:ext cx="394862" cy="394862"/>
          </a:xfrm>
          <a:prstGeom prst="rect">
            <a:avLst/>
          </a:prstGeom>
        </p:spPr>
      </p:pic>
      <p:sp>
        <p:nvSpPr>
          <p:cNvPr id="56" name="四角形: 角を丸くする 55">
            <a:extLst>
              <a:ext uri="{FF2B5EF4-FFF2-40B4-BE49-F238E27FC236}">
                <a16:creationId xmlns:a16="http://schemas.microsoft.com/office/drawing/2014/main" id="{B3C28981-682E-D1A7-FD5E-C6C55C5E8ED9}"/>
              </a:ext>
            </a:extLst>
          </p:cNvPr>
          <p:cNvSpPr/>
          <p:nvPr/>
        </p:nvSpPr>
        <p:spPr>
          <a:xfrm>
            <a:off x="281497" y="6793633"/>
            <a:ext cx="3469178" cy="1562041"/>
          </a:xfrm>
          <a:prstGeom prst="roundRect">
            <a:avLst>
              <a:gd name="adj" fmla="val 0"/>
            </a:avLst>
          </a:prstGeom>
          <a:solidFill>
            <a:srgbClr val="FFF1E7"/>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t" anchorCtr="0"/>
          <a:lstStyle/>
          <a:p>
            <a:pPr lvl="0" algn="ctr">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日本国内に住所を有する方</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が対象です</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57" name="四角形: 角を丸くする 56">
            <a:extLst>
              <a:ext uri="{FF2B5EF4-FFF2-40B4-BE49-F238E27FC236}">
                <a16:creationId xmlns:a16="http://schemas.microsoft.com/office/drawing/2014/main" id="{0C3738F3-2A80-B72A-5C48-6C40BDFDD81F}"/>
              </a:ext>
            </a:extLst>
          </p:cNvPr>
          <p:cNvSpPr/>
          <p:nvPr/>
        </p:nvSpPr>
        <p:spPr>
          <a:xfrm>
            <a:off x="3833153" y="6793633"/>
            <a:ext cx="3445024" cy="1562041"/>
          </a:xfrm>
          <a:prstGeom prst="roundRect">
            <a:avLst>
              <a:gd name="adj" fmla="val 0"/>
            </a:avLst>
          </a:prstGeom>
          <a:solidFill>
            <a:srgbClr val="FFF1E7"/>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t" anchorCtr="0"/>
          <a:lstStyle/>
          <a:p>
            <a:pPr lvl="0" algn="ctr">
              <a:defRPr/>
            </a:pPr>
            <a:r>
              <a:rPr kumimoji="1"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対象となる学校種</a:t>
            </a:r>
            <a:r>
              <a:rPr kumimoji="1" lang="ja-JP" altLang="en-US"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は次のとおりです</a:t>
            </a:r>
            <a:endParaRPr kumimoji="1" lang="en-US" altLang="ja-JP" sz="11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grpSp>
        <p:nvGrpSpPr>
          <p:cNvPr id="58" name="グループ化 57">
            <a:extLst>
              <a:ext uri="{FF2B5EF4-FFF2-40B4-BE49-F238E27FC236}">
                <a16:creationId xmlns:a16="http://schemas.microsoft.com/office/drawing/2014/main" id="{3209D4D3-4FC0-CA49-D038-0ABAA03C8842}"/>
              </a:ext>
            </a:extLst>
          </p:cNvPr>
          <p:cNvGrpSpPr/>
          <p:nvPr/>
        </p:nvGrpSpPr>
        <p:grpSpPr>
          <a:xfrm>
            <a:off x="1006226" y="7159269"/>
            <a:ext cx="1251496" cy="642146"/>
            <a:chOff x="671163" y="6142419"/>
            <a:chExt cx="1251496" cy="642146"/>
          </a:xfrm>
        </p:grpSpPr>
        <p:sp>
          <p:nvSpPr>
            <p:cNvPr id="60" name="四角形: 角を丸くする 59">
              <a:extLst>
                <a:ext uri="{FF2B5EF4-FFF2-40B4-BE49-F238E27FC236}">
                  <a16:creationId xmlns:a16="http://schemas.microsoft.com/office/drawing/2014/main" id="{84CD2785-1DB6-1088-A0B2-1D9D5CE8BBEA}"/>
                </a:ext>
              </a:extLst>
            </p:cNvPr>
            <p:cNvSpPr/>
            <p:nvPr/>
          </p:nvSpPr>
          <p:spPr>
            <a:xfrm>
              <a:off x="671163" y="6142419"/>
              <a:ext cx="1090986" cy="642146"/>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二等辺三角形 60">
              <a:extLst>
                <a:ext uri="{FF2B5EF4-FFF2-40B4-BE49-F238E27FC236}">
                  <a16:creationId xmlns:a16="http://schemas.microsoft.com/office/drawing/2014/main" id="{650DE9DD-5608-9282-BBCB-8531FE9902AC}"/>
                </a:ext>
              </a:extLst>
            </p:cNvPr>
            <p:cNvSpPr/>
            <p:nvPr/>
          </p:nvSpPr>
          <p:spPr>
            <a:xfrm rot="6674521">
              <a:off x="1658414" y="6375477"/>
              <a:ext cx="216827" cy="311663"/>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2" name="図 61">
              <a:extLst>
                <a:ext uri="{FF2B5EF4-FFF2-40B4-BE49-F238E27FC236}">
                  <a16:creationId xmlns:a16="http://schemas.microsoft.com/office/drawing/2014/main" id="{62EF4937-40B6-F207-4B44-59ACB47B027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1435" y="6194549"/>
              <a:ext cx="870441" cy="501226"/>
            </a:xfrm>
            <a:prstGeom prst="rect">
              <a:avLst/>
            </a:prstGeom>
          </p:spPr>
        </p:pic>
      </p:grpSp>
      <p:sp>
        <p:nvSpPr>
          <p:cNvPr id="64" name="角丸四角形 31">
            <a:extLst>
              <a:ext uri="{FF2B5EF4-FFF2-40B4-BE49-F238E27FC236}">
                <a16:creationId xmlns:a16="http://schemas.microsoft.com/office/drawing/2014/main" id="{70392D36-A5EC-81EE-427D-92C3FBD8F953}"/>
              </a:ext>
            </a:extLst>
          </p:cNvPr>
          <p:cNvSpPr/>
          <p:nvPr/>
        </p:nvSpPr>
        <p:spPr>
          <a:xfrm>
            <a:off x="728728" y="7988929"/>
            <a:ext cx="2540177" cy="331652"/>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7800" indent="-177800">
              <a:lnSpc>
                <a:spcPct val="110000"/>
              </a:lnSpc>
              <a:buFont typeface="游ゴシック" panose="020B0400000000000000" pitchFamily="50" charset="-128"/>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そのほか、在学期間等の要件がありますので、</a:t>
            </a:r>
            <a:b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b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詳細は学校へお問い合わせください。</a:t>
            </a:r>
          </a:p>
        </p:txBody>
      </p:sp>
      <p:sp>
        <p:nvSpPr>
          <p:cNvPr id="65" name="四角形: 角を丸くする 64">
            <a:extLst>
              <a:ext uri="{FF2B5EF4-FFF2-40B4-BE49-F238E27FC236}">
                <a16:creationId xmlns:a16="http://schemas.microsoft.com/office/drawing/2014/main" id="{12A45E1E-33AC-820D-B819-E6725578CD90}"/>
              </a:ext>
            </a:extLst>
          </p:cNvPr>
          <p:cNvSpPr/>
          <p:nvPr/>
        </p:nvSpPr>
        <p:spPr>
          <a:xfrm>
            <a:off x="3922062" y="7135580"/>
            <a:ext cx="3264963" cy="1136304"/>
          </a:xfrm>
          <a:prstGeom prst="roundRect">
            <a:avLst>
              <a:gd name="adj" fmla="val 4800"/>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31">
            <a:extLst>
              <a:ext uri="{FF2B5EF4-FFF2-40B4-BE49-F238E27FC236}">
                <a16:creationId xmlns:a16="http://schemas.microsoft.com/office/drawing/2014/main" id="{344ACB74-06F4-CB6A-2A91-2CE971225B5A}"/>
              </a:ext>
            </a:extLst>
          </p:cNvPr>
          <p:cNvSpPr/>
          <p:nvPr/>
        </p:nvSpPr>
        <p:spPr>
          <a:xfrm>
            <a:off x="3944106" y="7116498"/>
            <a:ext cx="1596870" cy="1127756"/>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85725" indent="-85725">
              <a:lnSpc>
                <a:spcPct val="15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高等学校</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5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中等教育学校（後期課程）</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5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特別支援学校（高等部）</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5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高等専門学校（</a:t>
            </a: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1</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a:t>
            </a:r>
            <a: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3</a:t>
            </a: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年）</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5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専修学校高等課程</a:t>
            </a:r>
          </a:p>
        </p:txBody>
      </p:sp>
      <p:sp>
        <p:nvSpPr>
          <p:cNvPr id="69" name="角丸四角形 31">
            <a:extLst>
              <a:ext uri="{FF2B5EF4-FFF2-40B4-BE49-F238E27FC236}">
                <a16:creationId xmlns:a16="http://schemas.microsoft.com/office/drawing/2014/main" id="{783F4526-ACF8-3860-B15A-629F4616ED32}"/>
              </a:ext>
            </a:extLst>
          </p:cNvPr>
          <p:cNvSpPr/>
          <p:nvPr/>
        </p:nvSpPr>
        <p:spPr>
          <a:xfrm>
            <a:off x="5332958" y="7116498"/>
            <a:ext cx="1854067" cy="1174436"/>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85725" indent="-85725">
              <a:lnSpc>
                <a:spcPct val="11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専修学校一般課程及び各種学校のうち国家資格者養成課程</a:t>
            </a:r>
            <a:br>
              <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b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（中学校卒業者を入所資格とするもの）を置くもの</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1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各種学校のうち告示指定を受けた外国人学校</a:t>
            </a:r>
            <a:endParaRPr kumimoji="1" lang="en-US" altLang="ja-JP"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marL="85725" indent="-85725">
              <a:lnSpc>
                <a:spcPct val="110000"/>
              </a:lnSpc>
              <a:buClr>
                <a:srgbClr val="0099FF"/>
              </a:buClr>
              <a:buFont typeface="Arial" panose="020B0604020202020204" pitchFamily="34" charset="0"/>
              <a:buChar char="•"/>
            </a:pPr>
            <a:r>
              <a:rPr kumimoji="1" lang="ja-JP" altLang="en-US" sz="9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海上技術学校</a:t>
            </a:r>
          </a:p>
        </p:txBody>
      </p:sp>
      <p:sp>
        <p:nvSpPr>
          <p:cNvPr id="75" name="四角形: 角を丸くする 74">
            <a:extLst>
              <a:ext uri="{FF2B5EF4-FFF2-40B4-BE49-F238E27FC236}">
                <a16:creationId xmlns:a16="http://schemas.microsoft.com/office/drawing/2014/main" id="{38FAB56E-EB17-CAB2-7C20-A175C9DA0E6D}"/>
              </a:ext>
            </a:extLst>
          </p:cNvPr>
          <p:cNvSpPr/>
          <p:nvPr/>
        </p:nvSpPr>
        <p:spPr>
          <a:xfrm>
            <a:off x="165437" y="9159514"/>
            <a:ext cx="1269663" cy="1356753"/>
          </a:xfrm>
          <a:prstGeom prst="roundRect">
            <a:avLst>
              <a:gd name="adj" fmla="val 0"/>
            </a:avLst>
          </a:prstGeom>
          <a:solidFill>
            <a:schemeClr val="bg1"/>
          </a:solid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tIns="216000" bIns="36000" rtlCol="0" anchor="t" anchorCtr="0"/>
          <a:lstStyle/>
          <a:p>
            <a:pPr lvl="0" algn="ctr">
              <a:defRPr/>
            </a:pPr>
            <a:r>
              <a:rPr kumimoji="1" lang="ja-JP" altLang="en-US"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お問い合わせ</a:t>
            </a:r>
            <a:endParaRPr kumimoji="1" lang="en-US" altLang="ja-JP"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a:p>
            <a:pPr lvl="0" algn="ctr">
              <a:defRPr/>
            </a:pPr>
            <a:r>
              <a:rPr kumimoji="1" lang="ja-JP" altLang="en-US"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について</a:t>
            </a:r>
            <a:endParaRPr kumimoji="1" lang="en-US" altLang="ja-JP" sz="1400" b="1"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pic>
        <p:nvPicPr>
          <p:cNvPr id="76" name="グラフィックス 75">
            <a:extLst>
              <a:ext uri="{FF2B5EF4-FFF2-40B4-BE49-F238E27FC236}">
                <a16:creationId xmlns:a16="http://schemas.microsoft.com/office/drawing/2014/main" id="{D66E40DD-F9F4-AF55-CDBC-D0D11550991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22251" y="9953466"/>
            <a:ext cx="378045" cy="378045"/>
          </a:xfrm>
          <a:prstGeom prst="rect">
            <a:avLst/>
          </a:prstGeom>
        </p:spPr>
      </p:pic>
      <p:sp>
        <p:nvSpPr>
          <p:cNvPr id="77" name="テキスト ボックス 76">
            <a:extLst>
              <a:ext uri="{FF2B5EF4-FFF2-40B4-BE49-F238E27FC236}">
                <a16:creationId xmlns:a16="http://schemas.microsoft.com/office/drawing/2014/main" id="{4BB04461-F937-3270-0C8D-7719750F88DE}"/>
              </a:ext>
            </a:extLst>
          </p:cNvPr>
          <p:cNvSpPr txBox="1"/>
          <p:nvPr/>
        </p:nvSpPr>
        <p:spPr>
          <a:xfrm>
            <a:off x="1551718" y="9159514"/>
            <a:ext cx="5997743" cy="307777"/>
          </a:xfrm>
          <a:prstGeom prst="rect">
            <a:avLst/>
          </a:prstGeom>
          <a:noFill/>
        </p:spPr>
        <p:txBody>
          <a:bodyPr wrap="square" rtlCol="0">
            <a:spAutoFit/>
          </a:bodyPr>
          <a:lstStyle/>
          <a:p>
            <a:pPr defTabSz="414772" eaLnBrk="1" fontAlgn="auto" hangingPunct="1">
              <a:spcBef>
                <a:spcPts val="0"/>
              </a:spcBef>
              <a:spcAft>
                <a:spcPts val="0"/>
              </a:spcAft>
            </a:pPr>
            <a:r>
              <a:rPr lang="ja-JP" altLang="en-US" sz="1400" b="1" dirty="0">
                <a:solidFill>
                  <a:srgbClr val="0099FF"/>
                </a:solidFill>
                <a:latin typeface="UD デジタル 教科書体 NP" panose="02020400000000000000" pitchFamily="18" charset="-128"/>
                <a:ea typeface="UD デジタル 教科書体 NP" panose="02020400000000000000" pitchFamily="18" charset="-128"/>
              </a:rPr>
              <a:t>学校または都道府県へ</a:t>
            </a:r>
            <a:r>
              <a:rPr lang="ja-JP" altLang="en-US"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rPr>
              <a:t>お問い合わせください。</a:t>
            </a:r>
            <a:endParaRPr lang="en-US" altLang="ja-JP" sz="1400" dirty="0">
              <a:solidFill>
                <a:schemeClr val="tx1">
                  <a:lumMod val="75000"/>
                  <a:lumOff val="25000"/>
                </a:schemeClr>
              </a:solidFill>
              <a:latin typeface="UD デジタル 教科書体 NP" panose="02020400000000000000" pitchFamily="18" charset="-128"/>
              <a:ea typeface="UD デジタル 教科書体 NP" panose="02020400000000000000" pitchFamily="18" charset="-128"/>
            </a:endParaRPr>
          </a:p>
        </p:txBody>
      </p:sp>
      <p:sp>
        <p:nvSpPr>
          <p:cNvPr id="81" name="テキスト ボックス 80">
            <a:extLst>
              <a:ext uri="{FF2B5EF4-FFF2-40B4-BE49-F238E27FC236}">
                <a16:creationId xmlns:a16="http://schemas.microsoft.com/office/drawing/2014/main" id="{A27771A6-4924-A94B-B343-B3A672E94F28}"/>
              </a:ext>
            </a:extLst>
          </p:cNvPr>
          <p:cNvSpPr txBox="1"/>
          <p:nvPr/>
        </p:nvSpPr>
        <p:spPr>
          <a:xfrm>
            <a:off x="2191739" y="9677690"/>
            <a:ext cx="1238073" cy="646331"/>
          </a:xfrm>
          <a:prstGeom prst="rect">
            <a:avLst/>
          </a:prstGeom>
          <a:noFill/>
        </p:spPr>
        <p:txBody>
          <a:bodyPr wrap="square">
            <a:spAutoFit/>
          </a:bodyPr>
          <a:lstStyle/>
          <a:p>
            <a:pPr>
              <a:spcBef>
                <a:spcPts val="0"/>
              </a:spcBef>
              <a:defRPr/>
            </a:pPr>
            <a:r>
              <a:rPr lang="en-US" altLang="ja-JP" sz="900" dirty="0">
                <a:latin typeface="UD デジタル 教科書体 NK" panose="02020400000000000000" pitchFamily="18" charset="-128"/>
                <a:ea typeface="UD デジタル 教科書体 NK" panose="02020400000000000000" pitchFamily="18" charset="-128"/>
                <a:hlinkClick r:id="rId12"/>
              </a:rPr>
              <a:t>https://www.mext.go.jp/a_menu/shotou/mushouka/1292209.htm</a:t>
            </a:r>
            <a:endParaRPr lang="en-US" altLang="ja-JP" sz="900" dirty="0">
              <a:latin typeface="UD デジタル 教科書体 NK" panose="02020400000000000000" pitchFamily="18" charset="-128"/>
              <a:ea typeface="UD デジタル 教科書体 NK" panose="02020400000000000000" pitchFamily="18" charset="-128"/>
            </a:endParaRPr>
          </a:p>
        </p:txBody>
      </p:sp>
      <p:pic>
        <p:nvPicPr>
          <p:cNvPr id="83" name="図 82">
            <a:extLst>
              <a:ext uri="{FF2B5EF4-FFF2-40B4-BE49-F238E27FC236}">
                <a16:creationId xmlns:a16="http://schemas.microsoft.com/office/drawing/2014/main" id="{B681EE15-D020-C53D-B565-B1A789D0C71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605701" y="9682338"/>
            <a:ext cx="683800" cy="683800"/>
          </a:xfrm>
          <a:prstGeom prst="rect">
            <a:avLst/>
          </a:prstGeom>
        </p:spPr>
      </p:pic>
      <p:sp>
        <p:nvSpPr>
          <p:cNvPr id="84" name="二等辺三角形 83">
            <a:extLst>
              <a:ext uri="{FF2B5EF4-FFF2-40B4-BE49-F238E27FC236}">
                <a16:creationId xmlns:a16="http://schemas.microsoft.com/office/drawing/2014/main" id="{74F27FEF-DD14-6098-2F67-34A661563D8D}"/>
              </a:ext>
            </a:extLst>
          </p:cNvPr>
          <p:cNvSpPr/>
          <p:nvPr/>
        </p:nvSpPr>
        <p:spPr>
          <a:xfrm rot="5400000">
            <a:off x="3371427" y="9938885"/>
            <a:ext cx="258020" cy="9583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テキスト ボックス 89">
            <a:extLst>
              <a:ext uri="{FF2B5EF4-FFF2-40B4-BE49-F238E27FC236}">
                <a16:creationId xmlns:a16="http://schemas.microsoft.com/office/drawing/2014/main" id="{10640146-9D2D-529E-CE5E-1ADD3454B9D4}"/>
              </a:ext>
            </a:extLst>
          </p:cNvPr>
          <p:cNvSpPr txBox="1"/>
          <p:nvPr/>
        </p:nvSpPr>
        <p:spPr>
          <a:xfrm>
            <a:off x="5226726" y="9677690"/>
            <a:ext cx="1250274" cy="646331"/>
          </a:xfrm>
          <a:prstGeom prst="rect">
            <a:avLst/>
          </a:prstGeom>
          <a:noFill/>
        </p:spPr>
        <p:txBody>
          <a:bodyPr wrap="square">
            <a:spAutoFit/>
          </a:bodyPr>
          <a:lstStyle/>
          <a:p>
            <a:pPr>
              <a:spcBef>
                <a:spcPts val="0"/>
              </a:spcBef>
              <a:defRPr/>
            </a:pPr>
            <a:r>
              <a:rPr lang="en-US" altLang="ja-JP" sz="900" dirty="0">
                <a:latin typeface="UD デジタル 教科書体 NK" panose="02020400000000000000" pitchFamily="18" charset="-128"/>
                <a:ea typeface="UD デジタル 教科書体 NK" panose="02020400000000000000" pitchFamily="18" charset="-128"/>
                <a:hlinkClick r:id="rId14"/>
              </a:rPr>
              <a:t>https://www.mext.go.jp/a_menu/shotou/mushouka/1292214.htm</a:t>
            </a:r>
            <a:endParaRPr lang="en-US" altLang="ja-JP" sz="900" dirty="0">
              <a:latin typeface="UD デジタル 教科書体 NK" panose="02020400000000000000" pitchFamily="18" charset="-128"/>
              <a:ea typeface="UD デジタル 教科書体 NK" panose="02020400000000000000" pitchFamily="18" charset="-128"/>
            </a:endParaRPr>
          </a:p>
        </p:txBody>
      </p:sp>
      <p:pic>
        <p:nvPicPr>
          <p:cNvPr id="91" name="図 90">
            <a:extLst>
              <a:ext uri="{FF2B5EF4-FFF2-40B4-BE49-F238E27FC236}">
                <a16:creationId xmlns:a16="http://schemas.microsoft.com/office/drawing/2014/main" id="{65CF105C-FD75-D936-B40A-7183F9561DA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622235" y="9682548"/>
            <a:ext cx="683590" cy="683590"/>
          </a:xfrm>
          <a:prstGeom prst="rect">
            <a:avLst/>
          </a:prstGeom>
        </p:spPr>
      </p:pic>
      <p:sp>
        <p:nvSpPr>
          <p:cNvPr id="92" name="二等辺三角形 91">
            <a:extLst>
              <a:ext uri="{FF2B5EF4-FFF2-40B4-BE49-F238E27FC236}">
                <a16:creationId xmlns:a16="http://schemas.microsoft.com/office/drawing/2014/main" id="{367994EF-1C25-ED0B-734B-7A899ACDAEDA}"/>
              </a:ext>
            </a:extLst>
          </p:cNvPr>
          <p:cNvSpPr/>
          <p:nvPr/>
        </p:nvSpPr>
        <p:spPr>
          <a:xfrm rot="5400000">
            <a:off x="6398650" y="9938885"/>
            <a:ext cx="258020" cy="9583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 name="図 1">
            <a:extLst>
              <a:ext uri="{FF2B5EF4-FFF2-40B4-BE49-F238E27FC236}">
                <a16:creationId xmlns:a16="http://schemas.microsoft.com/office/drawing/2014/main" id="{E5C74521-4BC0-6B2F-DC0D-AAFD9D82848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171418" y="7135580"/>
            <a:ext cx="891955" cy="891955"/>
          </a:xfrm>
          <a:prstGeom prst="rect">
            <a:avLst/>
          </a:prstGeom>
        </p:spPr>
      </p:pic>
    </p:spTree>
    <p:extLst>
      <p:ext uri="{BB962C8B-B14F-4D97-AF65-F5344CB8AC3E}">
        <p14:creationId xmlns:p14="http://schemas.microsoft.com/office/powerpoint/2010/main" val="25405262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1759</Words>
  <Application>Microsoft Office PowerPoint</Application>
  <PresentationFormat>ユーザー設定</PresentationFormat>
  <Paragraphs>157</Paragraphs>
  <Slides>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UD デジタル 教科書体 NK</vt:lpstr>
      <vt:lpstr>UD デジタル 教科書体 NP</vt:lpstr>
      <vt:lpstr>UD デジタル 教科書体 N-R</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2025-04-08T10:26:45Z</dcterms:created>
  <dcterms:modified xsi:type="dcterms:W3CDTF">2025-04-08T10:27:18Z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2025-04-08T10:27:17Z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252b3fd3-a047-4d09-88f4-b03f6e68bcd6</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